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310" r:id="rId5"/>
    <p:sldId id="259" r:id="rId6"/>
    <p:sldId id="264" r:id="rId7"/>
    <p:sldId id="265" r:id="rId8"/>
    <p:sldId id="266" r:id="rId9"/>
    <p:sldId id="267" r:id="rId10"/>
    <p:sldId id="318" r:id="rId11"/>
    <p:sldId id="268" r:id="rId12"/>
    <p:sldId id="269" r:id="rId13"/>
    <p:sldId id="270" r:id="rId14"/>
    <p:sldId id="306" r:id="rId15"/>
    <p:sldId id="272" r:id="rId16"/>
    <p:sldId id="273" r:id="rId17"/>
    <p:sldId id="542" r:id="rId18"/>
    <p:sldId id="603" r:id="rId19"/>
    <p:sldId id="545" r:id="rId20"/>
    <p:sldId id="549" r:id="rId21"/>
    <p:sldId id="550" r:id="rId22"/>
    <p:sldId id="604" r:id="rId23"/>
    <p:sldId id="278" r:id="rId24"/>
    <p:sldId id="313" r:id="rId25"/>
    <p:sldId id="315"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2" d="100"/>
          <a:sy n="152" d="100"/>
        </p:scale>
        <p:origin x="65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Mercedes Castro León" userId="S::dcastrol@sena.edu.co::a5e848f3-53ad-434a-9a39-03bd62c733f6" providerId="AD" clId="Web-{63A685DD-726B-BBF3-381E-315449E14ECD}"/>
    <pc:docChg chg="mod">
      <pc:chgData name="Diana Mercedes Castro León" userId="S::dcastrol@sena.edu.co::a5e848f3-53ad-434a-9a39-03bd62c733f6" providerId="AD" clId="Web-{63A685DD-726B-BBF3-381E-315449E14ECD}" dt="2025-04-11T00:08:46.608" v="0" actId="33475"/>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15393-F6BA-4378-8DCD-E8F461979BFD}" type="datetimeFigureOut">
              <a:rPr lang="es-CO" smtClean="0"/>
              <a:t>10/04/2025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8299B-47E1-41EF-B78B-5771DD488ADF}" type="slidenum">
              <a:rPr lang="es-CO" smtClean="0"/>
              <a:t>‹Nº›</a:t>
            </a:fld>
            <a:endParaRPr lang="es-CO"/>
          </a:p>
        </p:txBody>
      </p:sp>
    </p:spTree>
    <p:extLst>
      <p:ext uri="{BB962C8B-B14F-4D97-AF65-F5344CB8AC3E}">
        <p14:creationId xmlns:p14="http://schemas.microsoft.com/office/powerpoint/2010/main" val="71996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s-C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17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C3E9D92C-027A-1D12-2EBB-3B81251A602D}"/>
            </a:ext>
          </a:extLst>
        </p:cNvPr>
        <p:cNvGrpSpPr/>
        <p:nvPr/>
      </p:nvGrpSpPr>
      <p:grpSpPr>
        <a:xfrm>
          <a:off x="0" y="0"/>
          <a:ext cx="0" cy="0"/>
          <a:chOff x="0" y="0"/>
          <a:chExt cx="0" cy="0"/>
        </a:xfrm>
      </p:grpSpPr>
      <p:sp>
        <p:nvSpPr>
          <p:cNvPr id="207" name="Google Shape;207;p12:notes">
            <a:extLst>
              <a:ext uri="{FF2B5EF4-FFF2-40B4-BE49-F238E27FC236}">
                <a16:creationId xmlns:a16="http://schemas.microsoft.com/office/drawing/2014/main" id="{D47E8C79-F916-0C3A-8A6F-454B9F5E38C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2:notes">
            <a:extLst>
              <a:ext uri="{FF2B5EF4-FFF2-40B4-BE49-F238E27FC236}">
                <a16:creationId xmlns:a16="http://schemas.microsoft.com/office/drawing/2014/main" id="{70A92986-BADD-E1E7-980D-FF87EDD339D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46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063D19-B975-7A72-B0A8-76177EA11CE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0ECE7B9-804C-C6A3-498F-53035EBCB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EB835F18-5826-5C3A-04AF-80A9DF58186D}"/>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E80B3628-9BB7-52B1-10C1-B013D87C71C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0EF97C-5731-9178-282D-39AC3DA10405}"/>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187731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C7FC4-0F53-5A5E-163A-6B62EE52447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E634A4B-DCBE-FADF-4CA3-6452FFA4CEF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ADEE6E4-9812-0499-69A4-AEF3CCB2312F}"/>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D0E85BD3-6813-B1BA-A7EB-9E4EC084891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7192AF-A2D3-D4E0-2288-E1D051847469}"/>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122959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B578A53-C6E4-AAAA-E6F6-89AD744CD6E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77F4FAC-69FD-6DEE-12EB-FE4733686FA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F680D4-781B-0CED-6497-116630501A37}"/>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9AB3E2D6-1695-E554-EBE4-54209EE75C5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723E58-7D49-6299-1E2E-5DFF8F441895}"/>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1555192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74251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53"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53"/>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extLst>
      <p:ext uri="{BB962C8B-B14F-4D97-AF65-F5344CB8AC3E}">
        <p14:creationId xmlns:p14="http://schemas.microsoft.com/office/powerpoint/2010/main" val="2453179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340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8E0EA-1326-08D8-6096-982DBBC43FE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FB5BC89-2004-ACE4-6DE0-788E5CF868F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6A360D-546D-3C4E-73C3-91749971D509}"/>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5C7E669F-6630-E82A-F4DE-A11C9421F5F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9CE123F-8C08-CD5B-9E0A-5FBD09647F63}"/>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280224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E37A7-FFC5-9CB9-E10D-BC483C1D387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160CEB4-7778-7D68-9DF9-310689DAB6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ABEC805-AEB6-75DB-ECAE-4174D18C9CCC}"/>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A4888C2B-F8AC-CB51-CC7C-BFCFF1A306A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0224C49-8141-661B-3E72-3060E4A3695F}"/>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4216628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72851-62EE-4EA1-FEF4-654B2D1C983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A97F7A4-ECBD-B632-2DDD-677A40289FA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AF0F477-E26E-F9C7-E0AD-F38526DF34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4206EB6E-5008-CCEB-066C-E4FDC6043E55}"/>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6" name="Marcador de pie de página 5">
            <a:extLst>
              <a:ext uri="{FF2B5EF4-FFF2-40B4-BE49-F238E27FC236}">
                <a16:creationId xmlns:a16="http://schemas.microsoft.com/office/drawing/2014/main" id="{B7F7E5A8-7288-36E4-E9C2-B5C7B21626A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3335458-FD91-A78D-B7DB-96656A249D65}"/>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376901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5629B-E527-A3C2-C176-0905E557BF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A8EE8F7-FDE8-0488-359A-DE4D6AFD5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AEB6EC1-63EA-4B96-0418-C26BF3016F0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458A5E3-FE91-51AB-7741-0C28EF5A9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3A4802D-D31D-C01A-F837-D281E3E202D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90F7FA3-0622-4ED0-49A9-F9F1317A2333}"/>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8" name="Marcador de pie de página 7">
            <a:extLst>
              <a:ext uri="{FF2B5EF4-FFF2-40B4-BE49-F238E27FC236}">
                <a16:creationId xmlns:a16="http://schemas.microsoft.com/office/drawing/2014/main" id="{9EFF498F-AA58-D34D-DDBA-FAFFA6E3744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3720189-DBBB-DA7A-7F64-09CD400092ED}"/>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4087534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A3B8F-9AE8-C449-6428-60D8D3558CD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F3BF080-5CA6-F0C0-2A79-4AAF219EAD94}"/>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4" name="Marcador de pie de página 3">
            <a:extLst>
              <a:ext uri="{FF2B5EF4-FFF2-40B4-BE49-F238E27FC236}">
                <a16:creationId xmlns:a16="http://schemas.microsoft.com/office/drawing/2014/main" id="{5DD82B10-C611-B448-3601-C3135547F827}"/>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BDF2CF6-542D-DA22-93B3-48C184794D7B}"/>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109484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845693-5C18-7984-3383-FAEA02C20255}"/>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3" name="Marcador de pie de página 2">
            <a:extLst>
              <a:ext uri="{FF2B5EF4-FFF2-40B4-BE49-F238E27FC236}">
                <a16:creationId xmlns:a16="http://schemas.microsoft.com/office/drawing/2014/main" id="{E52D914F-0324-BB2C-A486-8DD99D39C5E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C82C41E-DA3D-A0D7-C13A-AF42284E00D6}"/>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180115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CDA36-477C-D7EB-69AE-0D47F91DC8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8ADFD6-EE11-A45D-35C2-1082E2A1F0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7D8355E-0251-6DF5-62DF-DF618AD3A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BAFBF8-C276-A989-C967-057BA60627B2}"/>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6" name="Marcador de pie de página 5">
            <a:extLst>
              <a:ext uri="{FF2B5EF4-FFF2-40B4-BE49-F238E27FC236}">
                <a16:creationId xmlns:a16="http://schemas.microsoft.com/office/drawing/2014/main" id="{D2499D3B-3AE0-48D6-9EB9-3D66B1145C2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1418728-E534-2EEB-01D4-1359CA08778B}"/>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30590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DCA0D-6DC7-D815-923E-17B0C07D1F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85EC3A64-F03B-F6A6-E367-4FB4C5ED32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2281207-583F-AD67-0A22-CB664078F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101FBF-8CE8-9FC2-61AA-ACAC0C127698}"/>
              </a:ext>
            </a:extLst>
          </p:cNvPr>
          <p:cNvSpPr>
            <a:spLocks noGrp="1"/>
          </p:cNvSpPr>
          <p:nvPr>
            <p:ph type="dt" sz="half" idx="10"/>
          </p:nvPr>
        </p:nvSpPr>
        <p:spPr/>
        <p:txBody>
          <a:bodyPr/>
          <a:lstStyle/>
          <a:p>
            <a:fld id="{D2ED4E6F-5F13-4CC9-B500-738AE2DDF902}" type="datetimeFigureOut">
              <a:rPr lang="es-CO" smtClean="0"/>
              <a:t>10/04/2025</a:t>
            </a:fld>
            <a:endParaRPr lang="es-CO"/>
          </a:p>
        </p:txBody>
      </p:sp>
      <p:sp>
        <p:nvSpPr>
          <p:cNvPr id="6" name="Marcador de pie de página 5">
            <a:extLst>
              <a:ext uri="{FF2B5EF4-FFF2-40B4-BE49-F238E27FC236}">
                <a16:creationId xmlns:a16="http://schemas.microsoft.com/office/drawing/2014/main" id="{E69ED3D6-5B51-47D9-1B1C-0EF559F3E35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5D1BC3B-0BCD-179B-7447-FDDC2F18EE49}"/>
              </a:ext>
            </a:extLst>
          </p:cNvPr>
          <p:cNvSpPr>
            <a:spLocks noGrp="1"/>
          </p:cNvSpPr>
          <p:nvPr>
            <p:ph type="sldNum" sz="quarter" idx="12"/>
          </p:nvPr>
        </p:nvSpPr>
        <p:spPr/>
        <p:txBody>
          <a:bodyPr/>
          <a:lstStyle/>
          <a:p>
            <a:fld id="{B9ABB54A-F551-4CDD-A3BA-20BE672CB527}" type="slidenum">
              <a:rPr lang="es-CO" smtClean="0"/>
              <a:t>‹Nº›</a:t>
            </a:fld>
            <a:endParaRPr lang="es-CO"/>
          </a:p>
        </p:txBody>
      </p:sp>
    </p:spTree>
    <p:extLst>
      <p:ext uri="{BB962C8B-B14F-4D97-AF65-F5344CB8AC3E}">
        <p14:creationId xmlns:p14="http://schemas.microsoft.com/office/powerpoint/2010/main" val="2818992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C14E70B-7BD3-13D8-F289-770678C87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5A0EDF-FE53-27A7-32A5-63E5EC9A3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058DA26-DEEF-95C8-E6D2-1085B02DF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ED4E6F-5F13-4CC9-B500-738AE2DDF902}" type="datetimeFigureOut">
              <a:rPr lang="es-CO" smtClean="0"/>
              <a:t>10/04/2025</a:t>
            </a:fld>
            <a:endParaRPr lang="es-CO"/>
          </a:p>
        </p:txBody>
      </p:sp>
      <p:sp>
        <p:nvSpPr>
          <p:cNvPr id="5" name="Marcador de pie de página 4">
            <a:extLst>
              <a:ext uri="{FF2B5EF4-FFF2-40B4-BE49-F238E27FC236}">
                <a16:creationId xmlns:a16="http://schemas.microsoft.com/office/drawing/2014/main" id="{85863FB5-6765-AA8F-517D-567DBD7382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CA337FA8-4847-B1CA-D769-E8F50D572D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ABB54A-F551-4CDD-A3BA-20BE672CB527}" type="slidenum">
              <a:rPr lang="es-CO" smtClean="0"/>
              <a:t>‹Nº›</a:t>
            </a:fld>
            <a:endParaRPr lang="es-CO"/>
          </a:p>
        </p:txBody>
      </p:sp>
    </p:spTree>
    <p:extLst>
      <p:ext uri="{BB962C8B-B14F-4D97-AF65-F5344CB8AC3E}">
        <p14:creationId xmlns:p14="http://schemas.microsoft.com/office/powerpoint/2010/main" val="158361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nam10.safelinks.protection.outlook.com/?url=https%3A%2F%2Fcompromiso.sena.edu.co%2Fdocumentos%2Fvista%2Fdescarga.php%3Fid%3D4387&amp;data=05%7C01%7Cdyamile%40sena.edu.co%7Cecc1b4b15eb045b9457308daad591db0%7Ccbc2c3812f2e4d9391d1506c9316ace7%7C0%7C0%7C638012895526829435%7CUnknown%7CTWFpbGZsb3d8eyJWIjoiMC4wLjAwMDAiLCJQIjoiV2luMzIiLCJBTiI6Ik1haWwiLCJXVCI6Mn0%3D%7C3000%7C%7C%7C&amp;sdata=Bwh6mZS1ljyBLQn%2F%2BZM2TwYmAQ6mvNkprwRkvPgnbBk%3D&amp;reserved=0" TargetMode="Externa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www.youtube.com/watch?v=qu1oAddXJq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50A885DF-7FA7-5C8E-E5BE-67416D4ACE88}"/>
              </a:ext>
            </a:extLst>
          </p:cNvPr>
          <p:cNvPicPr>
            <a:picLocks noChangeAspect="1"/>
          </p:cNvPicPr>
          <p:nvPr/>
        </p:nvPicPr>
        <p:blipFill>
          <a:blip r:embed="rId3"/>
          <a:stretch>
            <a:fillRect/>
          </a:stretch>
        </p:blipFill>
        <p:spPr>
          <a:xfrm>
            <a:off x="8795162" y="5086008"/>
            <a:ext cx="2944483" cy="1063198"/>
          </a:xfrm>
          <a:prstGeom prst="rect">
            <a:avLst/>
          </a:prstGeom>
        </p:spPr>
      </p:pic>
      <p:pic>
        <p:nvPicPr>
          <p:cNvPr id="99" name="Google Shape;99;p1" descr="Imagen que contiene computer, computadora, tabla&#10;&#10;Descripción generada automáticamente"/>
          <p:cNvPicPr preferRelativeResize="0"/>
          <p:nvPr/>
        </p:nvPicPr>
        <p:blipFill rotWithShape="1">
          <a:blip r:embed="rId4">
            <a:alphaModFix amt="35000"/>
          </a:blip>
          <a:srcRect l="40274" b="14641"/>
          <a:stretch/>
        </p:blipFill>
        <p:spPr>
          <a:xfrm>
            <a:off x="4081553" y="189053"/>
            <a:ext cx="7281797" cy="5146286"/>
          </a:xfrm>
          <a:prstGeom prst="rect">
            <a:avLst/>
          </a:prstGeom>
          <a:noFill/>
          <a:ln>
            <a:noFill/>
          </a:ln>
        </p:spPr>
      </p:pic>
      <p:sp>
        <p:nvSpPr>
          <p:cNvPr id="100" name="Google Shape;100;p1"/>
          <p:cNvSpPr txBox="1"/>
          <p:nvPr/>
        </p:nvSpPr>
        <p:spPr>
          <a:xfrm>
            <a:off x="828650" y="2482820"/>
            <a:ext cx="6681927" cy="73866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s-CO" sz="4200" b="1" i="0" u="none" strike="noStrike" kern="1200" cap="none" spc="0" normalizeH="0" baseline="0" noProof="0" dirty="0">
                <a:ln>
                  <a:noFill/>
                </a:ln>
                <a:solidFill>
                  <a:srgbClr val="3B3B3B"/>
                </a:solidFill>
                <a:effectLst/>
                <a:uLnTx/>
                <a:uFillTx/>
                <a:latin typeface="Work Sans"/>
                <a:ea typeface="Work Sans"/>
                <a:cs typeface="Work Sans"/>
                <a:sym typeface="Work Sans"/>
              </a:rPr>
              <a:t>Etapa productiva</a:t>
            </a:r>
            <a:endParaRPr kumimoji="0" sz="4200" b="1" i="0" u="none" strike="noStrike" kern="1200" cap="none" spc="0" normalizeH="0" baseline="0" noProof="0" dirty="0">
              <a:ln>
                <a:noFill/>
              </a:ln>
              <a:solidFill>
                <a:srgbClr val="3B3B3B"/>
              </a:solidFill>
              <a:effectLst/>
              <a:uLnTx/>
              <a:uFillTx/>
              <a:latin typeface="Work Sans"/>
              <a:ea typeface="Work Sans"/>
              <a:cs typeface="Work Sans"/>
              <a:sym typeface="Work Sans"/>
            </a:endParaRPr>
          </a:p>
        </p:txBody>
      </p:sp>
      <p:sp>
        <p:nvSpPr>
          <p:cNvPr id="101" name="Google Shape;101;p1"/>
          <p:cNvSpPr txBox="1"/>
          <p:nvPr/>
        </p:nvSpPr>
        <p:spPr>
          <a:xfrm>
            <a:off x="926679" y="4093848"/>
            <a:ext cx="5720442" cy="107721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s-CO" sz="2800" b="1" i="0" u="none" strike="noStrike" kern="1200" cap="none" spc="0" normalizeH="0" baseline="0" noProof="0" dirty="0">
                <a:ln>
                  <a:noFill/>
                </a:ln>
                <a:solidFill>
                  <a:srgbClr val="3B3B3B"/>
                </a:solidFill>
                <a:effectLst/>
                <a:uLnTx/>
                <a:uFillTx/>
                <a:latin typeface="Work Sans"/>
                <a:ea typeface="Work Sans"/>
                <a:cs typeface="Work Sans"/>
                <a:sym typeface="Work Sans"/>
              </a:rPr>
              <a:t>Alternativas Etapa Productiva</a:t>
            </a:r>
            <a:endParaRPr kumimoji="0" sz="1200" b="0" i="0" u="none" strike="noStrike" kern="1200" cap="none" spc="0" normalizeH="0" baseline="0" noProof="0" dirty="0">
              <a:ln>
                <a:noFill/>
              </a:ln>
              <a:solidFill>
                <a:srgbClr val="000000"/>
              </a:solidFill>
              <a:effectLst/>
              <a:uLnTx/>
              <a:uFillTx/>
              <a:latin typeface="Work Sans"/>
              <a:ea typeface="Work Sans"/>
              <a:cs typeface="Work Sans"/>
              <a:sym typeface="Work Sans"/>
            </a:endParaRPr>
          </a:p>
        </p:txBody>
      </p:sp>
      <p:sp>
        <p:nvSpPr>
          <p:cNvPr id="102" name="Google Shape;102;p1"/>
          <p:cNvSpPr/>
          <p:nvPr/>
        </p:nvSpPr>
        <p:spPr>
          <a:xfrm>
            <a:off x="926679" y="3331923"/>
            <a:ext cx="6401047" cy="113196"/>
          </a:xfrm>
          <a:prstGeom prst="rect">
            <a:avLst/>
          </a:prstGeom>
          <a:solidFill>
            <a:srgbClr val="38AA00"/>
          </a:solidFill>
          <a:ln w="9525" cap="flat" cmpd="sng">
            <a:solidFill>
              <a:srgbClr val="38A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25000" noProof="0">
              <a:ln>
                <a:noFill/>
              </a:ln>
              <a:solidFill>
                <a:srgbClr val="38AA00"/>
              </a:solidFill>
              <a:effectLst/>
              <a:uLnTx/>
              <a:uFillTx/>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5"/>
          <p:cNvSpPr txBox="1"/>
          <p:nvPr/>
        </p:nvSpPr>
        <p:spPr>
          <a:xfrm>
            <a:off x="1532616" y="98613"/>
            <a:ext cx="4010878" cy="9595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0"/>
              <a:buFont typeface="Arial"/>
              <a:buNone/>
            </a:pPr>
            <a:r>
              <a:rPr lang="es-CO" sz="5000" b="1" i="0" u="none" strike="noStrike" cap="none">
                <a:solidFill>
                  <a:srgbClr val="38AA00"/>
                </a:solidFill>
                <a:latin typeface="Work Sans"/>
                <a:ea typeface="Work Sans"/>
                <a:cs typeface="Work Sans"/>
                <a:sym typeface="Work Sans"/>
              </a:rPr>
              <a:t>Preguntas</a:t>
            </a:r>
            <a:endParaRPr sz="1400" b="0" i="0" u="none" strike="noStrike" cap="none">
              <a:solidFill>
                <a:srgbClr val="38AA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5000"/>
              <a:buFont typeface="Arial"/>
              <a:buNone/>
            </a:pPr>
            <a:endParaRPr sz="5000" b="1" i="0" u="none" strike="noStrike" cap="none">
              <a:solidFill>
                <a:srgbClr val="FF6C00"/>
              </a:solidFill>
              <a:latin typeface="Work Sans"/>
              <a:ea typeface="Work Sans"/>
              <a:cs typeface="Work Sans"/>
              <a:sym typeface="Work Sans"/>
            </a:endParaRPr>
          </a:p>
        </p:txBody>
      </p:sp>
      <p:sp>
        <p:nvSpPr>
          <p:cNvPr id="240" name="Google Shape;240;p15"/>
          <p:cNvSpPr txBox="1"/>
          <p:nvPr/>
        </p:nvSpPr>
        <p:spPr>
          <a:xfrm>
            <a:off x="343190" y="1995012"/>
            <a:ext cx="2550137"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Calibri"/>
              <a:buNone/>
            </a:pPr>
            <a:r>
              <a:rPr lang="es-CO" sz="1800" b="1" i="0" u="none" strike="noStrike" cap="none" dirty="0">
                <a:solidFill>
                  <a:schemeClr val="dk1"/>
                </a:solidFill>
                <a:latin typeface="Work Sans"/>
                <a:ea typeface="Work Sans"/>
                <a:cs typeface="Work Sans"/>
                <a:sym typeface="Work Sans"/>
              </a:rPr>
              <a:t>1. ¿Cuáles son los requisitos que debe cumplir, para iniciar su etapa productiva?</a:t>
            </a:r>
            <a:endParaRPr sz="1400" b="0" i="0" u="none" strike="noStrike" cap="none" dirty="0">
              <a:solidFill>
                <a:srgbClr val="000000"/>
              </a:solidFill>
              <a:latin typeface="Work Sans"/>
              <a:ea typeface="Work Sans"/>
              <a:cs typeface="Work Sans"/>
              <a:sym typeface="Work Sans"/>
            </a:endParaRPr>
          </a:p>
        </p:txBody>
      </p:sp>
      <p:sp>
        <p:nvSpPr>
          <p:cNvPr id="241" name="Google Shape;241;p15"/>
          <p:cNvSpPr txBox="1"/>
          <p:nvPr/>
        </p:nvSpPr>
        <p:spPr>
          <a:xfrm>
            <a:off x="3883974" y="4683937"/>
            <a:ext cx="2746754"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Calibri"/>
              <a:buNone/>
            </a:pPr>
            <a:r>
              <a:rPr lang="es-CO" sz="1800" b="1" i="0" u="none" strike="noStrike" cap="none" dirty="0">
                <a:solidFill>
                  <a:schemeClr val="dk1"/>
                </a:solidFill>
                <a:latin typeface="Work Sans"/>
                <a:ea typeface="Work Sans"/>
                <a:cs typeface="Work Sans"/>
                <a:sym typeface="Work Sans"/>
              </a:rPr>
              <a:t>2. ¿Cuál es el tiempo máximo para realizar su etapa productiva, una vez finalizada su etapa lectiva?.</a:t>
            </a:r>
            <a:endParaRPr sz="1400" b="0" i="0" u="none" strike="noStrike" cap="none" dirty="0">
              <a:solidFill>
                <a:srgbClr val="000000"/>
              </a:solidFill>
              <a:latin typeface="Work Sans"/>
              <a:ea typeface="Work Sans"/>
              <a:cs typeface="Work Sans"/>
              <a:sym typeface="Work Sans"/>
            </a:endParaRPr>
          </a:p>
        </p:txBody>
      </p:sp>
      <p:sp>
        <p:nvSpPr>
          <p:cNvPr id="242" name="Google Shape;242;p15"/>
          <p:cNvSpPr txBox="1"/>
          <p:nvPr/>
        </p:nvSpPr>
        <p:spPr>
          <a:xfrm>
            <a:off x="6701352" y="2386609"/>
            <a:ext cx="274675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Calibri"/>
              <a:buNone/>
            </a:pPr>
            <a:r>
              <a:rPr lang="es-CO" sz="1800" b="1" i="0" u="none" strike="noStrike" cap="none" dirty="0">
                <a:solidFill>
                  <a:schemeClr val="dk1"/>
                </a:solidFill>
                <a:latin typeface="Work Sans"/>
                <a:ea typeface="Work Sans"/>
                <a:cs typeface="Work Sans"/>
                <a:sym typeface="Work Sans"/>
              </a:rPr>
              <a:t>3. ¿Qué aplica el aprendiz en su etapa productiva?.</a:t>
            </a:r>
            <a:endParaRPr sz="1400" b="0" i="0" u="none" strike="noStrike" cap="none" dirty="0">
              <a:solidFill>
                <a:srgbClr val="000000"/>
              </a:solidFill>
              <a:latin typeface="Work Sans"/>
              <a:ea typeface="Work Sans"/>
              <a:cs typeface="Work Sans"/>
              <a:sym typeface="Work Sans"/>
            </a:endParaRPr>
          </a:p>
        </p:txBody>
      </p:sp>
      <p:grpSp>
        <p:nvGrpSpPr>
          <p:cNvPr id="243" name="Google Shape;243;p15"/>
          <p:cNvGrpSpPr/>
          <p:nvPr/>
        </p:nvGrpSpPr>
        <p:grpSpPr>
          <a:xfrm>
            <a:off x="0" y="2136030"/>
            <a:ext cx="10474036" cy="3173386"/>
            <a:chOff x="-636925" y="1404675"/>
            <a:chExt cx="8446650" cy="2363225"/>
          </a:xfrm>
        </p:grpSpPr>
        <p:sp>
          <p:nvSpPr>
            <p:cNvPr id="244" name="Google Shape;244;p15"/>
            <p:cNvSpPr/>
            <p:nvPr/>
          </p:nvSpPr>
          <p:spPr>
            <a:xfrm>
              <a:off x="-636925" y="1404675"/>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52400" cap="rnd" cmpd="sng">
              <a:solidFill>
                <a:srgbClr val="F3F3F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45" name="Google Shape;245;p15"/>
            <p:cNvSpPr/>
            <p:nvPr/>
          </p:nvSpPr>
          <p:spPr>
            <a:xfrm>
              <a:off x="-636925" y="1404675"/>
              <a:ext cx="8446650" cy="2363225"/>
            </a:xfrm>
            <a:custGeom>
              <a:avLst/>
              <a:gdLst/>
              <a:ahLst/>
              <a:cxnLst/>
              <a:rect l="l" t="t" r="r" b="b"/>
              <a:pathLst>
                <a:path w="337866" h="94529" extrusionOk="0">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grpSp>
      <p:grpSp>
        <p:nvGrpSpPr>
          <p:cNvPr id="246" name="Google Shape;246;p15"/>
          <p:cNvGrpSpPr/>
          <p:nvPr/>
        </p:nvGrpSpPr>
        <p:grpSpPr>
          <a:xfrm>
            <a:off x="4174353" y="1040934"/>
            <a:ext cx="2447177" cy="1074321"/>
            <a:chOff x="3298242" y="4070048"/>
            <a:chExt cx="1165523" cy="713027"/>
          </a:xfrm>
        </p:grpSpPr>
        <p:sp>
          <p:nvSpPr>
            <p:cNvPr id="247" name="Google Shape;247;p15"/>
            <p:cNvSpPr/>
            <p:nvPr/>
          </p:nvSpPr>
          <p:spPr>
            <a:xfrm>
              <a:off x="3322958" y="4070048"/>
              <a:ext cx="1140807" cy="713027"/>
            </a:xfrm>
            <a:custGeom>
              <a:avLst/>
              <a:gdLst/>
              <a:ahLst/>
              <a:cxnLst/>
              <a:rect l="l" t="t" r="r" b="b"/>
              <a:pathLst>
                <a:path w="50680" h="31676" extrusionOk="0">
                  <a:moveTo>
                    <a:pt x="27879" y="1"/>
                  </a:moveTo>
                  <a:cubicBezTo>
                    <a:pt x="25875" y="1"/>
                    <a:pt x="23884" y="627"/>
                    <a:pt x="22211" y="1822"/>
                  </a:cubicBezTo>
                  <a:cubicBezTo>
                    <a:pt x="20775" y="2916"/>
                    <a:pt x="17187" y="7051"/>
                    <a:pt x="18588" y="9136"/>
                  </a:cubicBezTo>
                  <a:cubicBezTo>
                    <a:pt x="17250" y="7184"/>
                    <a:pt x="14857" y="6091"/>
                    <a:pt x="12501" y="6091"/>
                  </a:cubicBezTo>
                  <a:cubicBezTo>
                    <a:pt x="11185" y="6091"/>
                    <a:pt x="9881" y="6432"/>
                    <a:pt x="8780" y="7154"/>
                  </a:cubicBezTo>
                  <a:cubicBezTo>
                    <a:pt x="5669" y="9170"/>
                    <a:pt x="4610" y="13784"/>
                    <a:pt x="6558" y="16928"/>
                  </a:cubicBezTo>
                  <a:cubicBezTo>
                    <a:pt x="6124" y="16766"/>
                    <a:pt x="5683" y="16691"/>
                    <a:pt x="5246" y="16691"/>
                  </a:cubicBezTo>
                  <a:cubicBezTo>
                    <a:pt x="2549" y="16691"/>
                    <a:pt x="0" y="19544"/>
                    <a:pt x="235" y="22397"/>
                  </a:cubicBezTo>
                  <a:cubicBezTo>
                    <a:pt x="543" y="25712"/>
                    <a:pt x="3653" y="28241"/>
                    <a:pt x="6934" y="28754"/>
                  </a:cubicBezTo>
                  <a:cubicBezTo>
                    <a:pt x="7500" y="28843"/>
                    <a:pt x="8069" y="28884"/>
                    <a:pt x="8638" y="28884"/>
                  </a:cubicBezTo>
                  <a:cubicBezTo>
                    <a:pt x="11336" y="28884"/>
                    <a:pt x="14042" y="27951"/>
                    <a:pt x="16469" y="26737"/>
                  </a:cubicBezTo>
                  <a:cubicBezTo>
                    <a:pt x="18690" y="30016"/>
                    <a:pt x="22238" y="31676"/>
                    <a:pt x="25792" y="31676"/>
                  </a:cubicBezTo>
                  <a:cubicBezTo>
                    <a:pt x="29128" y="31676"/>
                    <a:pt x="32469" y="30212"/>
                    <a:pt x="34720" y="27250"/>
                  </a:cubicBezTo>
                  <a:cubicBezTo>
                    <a:pt x="36761" y="28543"/>
                    <a:pt x="39194" y="29384"/>
                    <a:pt x="41588" y="29384"/>
                  </a:cubicBezTo>
                  <a:cubicBezTo>
                    <a:pt x="42802" y="29384"/>
                    <a:pt x="44005" y="29168"/>
                    <a:pt x="45143" y="28685"/>
                  </a:cubicBezTo>
                  <a:cubicBezTo>
                    <a:pt x="48493" y="27284"/>
                    <a:pt x="50680" y="23012"/>
                    <a:pt x="49039" y="19765"/>
                  </a:cubicBezTo>
                  <a:cubicBezTo>
                    <a:pt x="48014" y="17646"/>
                    <a:pt x="45690" y="16416"/>
                    <a:pt x="43366" y="16142"/>
                  </a:cubicBezTo>
                  <a:cubicBezTo>
                    <a:pt x="43001" y="16099"/>
                    <a:pt x="42642" y="16079"/>
                    <a:pt x="42288" y="16079"/>
                  </a:cubicBezTo>
                  <a:cubicBezTo>
                    <a:pt x="40157" y="16079"/>
                    <a:pt x="38202" y="16787"/>
                    <a:pt x="36121" y="17168"/>
                  </a:cubicBezTo>
                  <a:cubicBezTo>
                    <a:pt x="35847" y="15903"/>
                    <a:pt x="36838" y="14639"/>
                    <a:pt x="37180" y="13340"/>
                  </a:cubicBezTo>
                  <a:cubicBezTo>
                    <a:pt x="37830" y="11084"/>
                    <a:pt x="37761" y="8692"/>
                    <a:pt x="36975" y="6505"/>
                  </a:cubicBezTo>
                  <a:cubicBezTo>
                    <a:pt x="35882" y="3531"/>
                    <a:pt x="33455" y="1276"/>
                    <a:pt x="30447" y="353"/>
                  </a:cubicBezTo>
                  <a:cubicBezTo>
                    <a:pt x="29605" y="117"/>
                    <a:pt x="28741" y="1"/>
                    <a:pt x="27879" y="1"/>
                  </a:cubicBezTo>
                  <a:close/>
                </a:path>
              </a:pathLst>
            </a:custGeom>
            <a:solidFill>
              <a:schemeClr val="lt1"/>
            </a:solidFill>
            <a:ln w="254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48" name="Google Shape;248;p15"/>
            <p:cNvSpPr/>
            <p:nvPr/>
          </p:nvSpPr>
          <p:spPr>
            <a:xfrm>
              <a:off x="3326717" y="4524187"/>
              <a:ext cx="1127819" cy="258888"/>
            </a:xfrm>
            <a:custGeom>
              <a:avLst/>
              <a:gdLst/>
              <a:ahLst/>
              <a:cxnLst/>
              <a:rect l="l" t="t" r="r" b="b"/>
              <a:pathLst>
                <a:path w="50103" h="11501" extrusionOk="0">
                  <a:moveTo>
                    <a:pt x="17567" y="0"/>
                  </a:moveTo>
                  <a:cubicBezTo>
                    <a:pt x="15414" y="2861"/>
                    <a:pt x="12064" y="4500"/>
                    <a:pt x="8573" y="4500"/>
                  </a:cubicBezTo>
                  <a:cubicBezTo>
                    <a:pt x="8019" y="4500"/>
                    <a:pt x="7461" y="4459"/>
                    <a:pt x="6904" y="4375"/>
                  </a:cubicBezTo>
                  <a:cubicBezTo>
                    <a:pt x="3657" y="3862"/>
                    <a:pt x="2427" y="1948"/>
                    <a:pt x="308" y="205"/>
                  </a:cubicBezTo>
                  <a:cubicBezTo>
                    <a:pt x="103" y="855"/>
                    <a:pt x="0" y="1538"/>
                    <a:pt x="68" y="2222"/>
                  </a:cubicBezTo>
                  <a:cubicBezTo>
                    <a:pt x="342" y="5503"/>
                    <a:pt x="3486" y="8066"/>
                    <a:pt x="6733" y="8579"/>
                  </a:cubicBezTo>
                  <a:cubicBezTo>
                    <a:pt x="7305" y="8668"/>
                    <a:pt x="7877" y="8709"/>
                    <a:pt x="8449" y="8709"/>
                  </a:cubicBezTo>
                  <a:cubicBezTo>
                    <a:pt x="11159" y="8709"/>
                    <a:pt x="13847" y="7776"/>
                    <a:pt x="16302" y="6562"/>
                  </a:cubicBezTo>
                  <a:cubicBezTo>
                    <a:pt x="18506" y="9841"/>
                    <a:pt x="22045" y="11501"/>
                    <a:pt x="25594" y="11501"/>
                  </a:cubicBezTo>
                  <a:cubicBezTo>
                    <a:pt x="28927" y="11501"/>
                    <a:pt x="32268" y="10037"/>
                    <a:pt x="34518" y="7075"/>
                  </a:cubicBezTo>
                  <a:cubicBezTo>
                    <a:pt x="36560" y="8368"/>
                    <a:pt x="39008" y="9209"/>
                    <a:pt x="41402" y="9209"/>
                  </a:cubicBezTo>
                  <a:cubicBezTo>
                    <a:pt x="42616" y="9209"/>
                    <a:pt x="43816" y="8993"/>
                    <a:pt x="44942" y="8510"/>
                  </a:cubicBezTo>
                  <a:cubicBezTo>
                    <a:pt x="48018" y="7246"/>
                    <a:pt x="50103" y="3623"/>
                    <a:pt x="49248" y="513"/>
                  </a:cubicBezTo>
                  <a:lnTo>
                    <a:pt x="49248" y="513"/>
                  </a:lnTo>
                  <a:cubicBezTo>
                    <a:pt x="47165" y="2255"/>
                    <a:pt x="44616" y="3112"/>
                    <a:pt x="42075" y="3112"/>
                  </a:cubicBezTo>
                  <a:cubicBezTo>
                    <a:pt x="39281" y="3112"/>
                    <a:pt x="36495" y="2075"/>
                    <a:pt x="34347" y="34"/>
                  </a:cubicBezTo>
                  <a:cubicBezTo>
                    <a:pt x="32194" y="3213"/>
                    <a:pt x="29460" y="6767"/>
                    <a:pt x="25632" y="6767"/>
                  </a:cubicBezTo>
                  <a:cubicBezTo>
                    <a:pt x="21907" y="6767"/>
                    <a:pt x="19173" y="3350"/>
                    <a:pt x="17567" y="0"/>
                  </a:cubicBezTo>
                  <a:close/>
                </a:path>
              </a:pathLst>
            </a:custGeom>
            <a:solidFill>
              <a:schemeClr val="lt1"/>
            </a:solidFill>
            <a:ln w="254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49" name="Google Shape;249;p15"/>
            <p:cNvSpPr/>
            <p:nvPr/>
          </p:nvSpPr>
          <p:spPr>
            <a:xfrm>
              <a:off x="3298242" y="4088799"/>
              <a:ext cx="1157847" cy="685722"/>
            </a:xfrm>
            <a:custGeom>
              <a:avLst/>
              <a:gdLst/>
              <a:ahLst/>
              <a:cxnLst/>
              <a:rect l="l" t="t" r="r" b="b"/>
              <a:pathLst>
                <a:path w="51437" h="30463" extrusionOk="0">
                  <a:moveTo>
                    <a:pt x="28483" y="886"/>
                  </a:moveTo>
                  <a:cubicBezTo>
                    <a:pt x="28535" y="886"/>
                    <a:pt x="28588" y="886"/>
                    <a:pt x="28640" y="887"/>
                  </a:cubicBezTo>
                  <a:cubicBezTo>
                    <a:pt x="30588" y="955"/>
                    <a:pt x="32468" y="1673"/>
                    <a:pt x="33972" y="2869"/>
                  </a:cubicBezTo>
                  <a:cubicBezTo>
                    <a:pt x="35578" y="4168"/>
                    <a:pt x="36672" y="5945"/>
                    <a:pt x="37116" y="7961"/>
                  </a:cubicBezTo>
                  <a:cubicBezTo>
                    <a:pt x="37595" y="10354"/>
                    <a:pt x="37321" y="12849"/>
                    <a:pt x="36399" y="15139"/>
                  </a:cubicBezTo>
                  <a:cubicBezTo>
                    <a:pt x="36276" y="15445"/>
                    <a:pt x="36565" y="15696"/>
                    <a:pt x="36847" y="15696"/>
                  </a:cubicBezTo>
                  <a:cubicBezTo>
                    <a:pt x="36880" y="15696"/>
                    <a:pt x="36913" y="15692"/>
                    <a:pt x="36945" y="15685"/>
                  </a:cubicBezTo>
                  <a:cubicBezTo>
                    <a:pt x="38814" y="15232"/>
                    <a:pt x="40765" y="14736"/>
                    <a:pt x="42702" y="14736"/>
                  </a:cubicBezTo>
                  <a:cubicBezTo>
                    <a:pt x="43246" y="14736"/>
                    <a:pt x="43788" y="14775"/>
                    <a:pt x="44327" y="14865"/>
                  </a:cubicBezTo>
                  <a:cubicBezTo>
                    <a:pt x="46310" y="15139"/>
                    <a:pt x="48053" y="16266"/>
                    <a:pt x="49112" y="17941"/>
                  </a:cubicBezTo>
                  <a:cubicBezTo>
                    <a:pt x="51436" y="22008"/>
                    <a:pt x="46446" y="25631"/>
                    <a:pt x="42926" y="26348"/>
                  </a:cubicBezTo>
                  <a:cubicBezTo>
                    <a:pt x="42465" y="26442"/>
                    <a:pt x="41988" y="26490"/>
                    <a:pt x="41508" y="26490"/>
                  </a:cubicBezTo>
                  <a:cubicBezTo>
                    <a:pt x="39713" y="26490"/>
                    <a:pt x="37895" y="25816"/>
                    <a:pt x="36843" y="24332"/>
                  </a:cubicBezTo>
                  <a:cubicBezTo>
                    <a:pt x="36757" y="24212"/>
                    <a:pt x="36621" y="24153"/>
                    <a:pt x="36484" y="24153"/>
                  </a:cubicBezTo>
                  <a:cubicBezTo>
                    <a:pt x="36347" y="24153"/>
                    <a:pt x="36211" y="24212"/>
                    <a:pt x="36125" y="24332"/>
                  </a:cubicBezTo>
                  <a:cubicBezTo>
                    <a:pt x="34724" y="26793"/>
                    <a:pt x="32400" y="28570"/>
                    <a:pt x="29666" y="29253"/>
                  </a:cubicBezTo>
                  <a:cubicBezTo>
                    <a:pt x="28851" y="29457"/>
                    <a:pt x="28024" y="29558"/>
                    <a:pt x="27202" y="29558"/>
                  </a:cubicBezTo>
                  <a:cubicBezTo>
                    <a:pt x="25266" y="29558"/>
                    <a:pt x="23358" y="29000"/>
                    <a:pt x="21703" y="27921"/>
                  </a:cubicBezTo>
                  <a:cubicBezTo>
                    <a:pt x="20336" y="27066"/>
                    <a:pt x="19242" y="25938"/>
                    <a:pt x="18456" y="24537"/>
                  </a:cubicBezTo>
                  <a:cubicBezTo>
                    <a:pt x="18361" y="24404"/>
                    <a:pt x="18212" y="24334"/>
                    <a:pt x="18064" y="24334"/>
                  </a:cubicBezTo>
                  <a:cubicBezTo>
                    <a:pt x="17946" y="24334"/>
                    <a:pt x="17829" y="24378"/>
                    <a:pt x="17738" y="24469"/>
                  </a:cubicBezTo>
                  <a:cubicBezTo>
                    <a:pt x="16303" y="26314"/>
                    <a:pt x="14423" y="27715"/>
                    <a:pt x="12236" y="28536"/>
                  </a:cubicBezTo>
                  <a:cubicBezTo>
                    <a:pt x="11204" y="28912"/>
                    <a:pt x="10125" y="29101"/>
                    <a:pt x="9048" y="29101"/>
                  </a:cubicBezTo>
                  <a:cubicBezTo>
                    <a:pt x="7878" y="29101"/>
                    <a:pt x="6709" y="28878"/>
                    <a:pt x="5605" y="28433"/>
                  </a:cubicBezTo>
                  <a:cubicBezTo>
                    <a:pt x="3555" y="27613"/>
                    <a:pt x="1983" y="25904"/>
                    <a:pt x="1402" y="23751"/>
                  </a:cubicBezTo>
                  <a:cubicBezTo>
                    <a:pt x="752" y="21735"/>
                    <a:pt x="1265" y="19547"/>
                    <a:pt x="2666" y="17975"/>
                  </a:cubicBezTo>
                  <a:cubicBezTo>
                    <a:pt x="3748" y="16869"/>
                    <a:pt x="5271" y="16203"/>
                    <a:pt x="6804" y="16203"/>
                  </a:cubicBezTo>
                  <a:cubicBezTo>
                    <a:pt x="7450" y="16203"/>
                    <a:pt x="8098" y="16321"/>
                    <a:pt x="8716" y="16574"/>
                  </a:cubicBezTo>
                  <a:cubicBezTo>
                    <a:pt x="8772" y="16602"/>
                    <a:pt x="8826" y="16615"/>
                    <a:pt x="8877" y="16615"/>
                  </a:cubicBezTo>
                  <a:cubicBezTo>
                    <a:pt x="9191" y="16615"/>
                    <a:pt x="9361" y="16121"/>
                    <a:pt x="9126" y="15856"/>
                  </a:cubicBezTo>
                  <a:cubicBezTo>
                    <a:pt x="7109" y="13669"/>
                    <a:pt x="7007" y="10080"/>
                    <a:pt x="8579" y="7586"/>
                  </a:cubicBezTo>
                  <a:cubicBezTo>
                    <a:pt x="9365" y="6355"/>
                    <a:pt x="10561" y="5501"/>
                    <a:pt x="11962" y="5125"/>
                  </a:cubicBezTo>
                  <a:cubicBezTo>
                    <a:pt x="12502" y="5003"/>
                    <a:pt x="13058" y="4940"/>
                    <a:pt x="13613" y="4940"/>
                  </a:cubicBezTo>
                  <a:cubicBezTo>
                    <a:pt x="14463" y="4940"/>
                    <a:pt x="15312" y="5088"/>
                    <a:pt x="16098" y="5398"/>
                  </a:cubicBezTo>
                  <a:cubicBezTo>
                    <a:pt x="17601" y="5945"/>
                    <a:pt x="18798" y="7039"/>
                    <a:pt x="19515" y="8474"/>
                  </a:cubicBezTo>
                  <a:cubicBezTo>
                    <a:pt x="19585" y="8625"/>
                    <a:pt x="19726" y="8689"/>
                    <a:pt x="19874" y="8689"/>
                  </a:cubicBezTo>
                  <a:cubicBezTo>
                    <a:pt x="20160" y="8689"/>
                    <a:pt x="20471" y="8448"/>
                    <a:pt x="20336" y="8132"/>
                  </a:cubicBezTo>
                  <a:cubicBezTo>
                    <a:pt x="20206" y="7811"/>
                    <a:pt x="20052" y="7506"/>
                    <a:pt x="19877" y="7220"/>
                  </a:cubicBezTo>
                  <a:lnTo>
                    <a:pt x="19877" y="7220"/>
                  </a:lnTo>
                  <a:cubicBezTo>
                    <a:pt x="19912" y="7182"/>
                    <a:pt x="19941" y="7134"/>
                    <a:pt x="19960" y="7073"/>
                  </a:cubicBezTo>
                  <a:cubicBezTo>
                    <a:pt x="21173" y="3364"/>
                    <a:pt x="24616" y="886"/>
                    <a:pt x="28483" y="886"/>
                  </a:cubicBezTo>
                  <a:close/>
                  <a:moveTo>
                    <a:pt x="28574" y="0"/>
                  </a:moveTo>
                  <a:cubicBezTo>
                    <a:pt x="26755" y="0"/>
                    <a:pt x="24966" y="520"/>
                    <a:pt x="23411" y="1536"/>
                  </a:cubicBezTo>
                  <a:cubicBezTo>
                    <a:pt x="21568" y="2700"/>
                    <a:pt x="20154" y="4476"/>
                    <a:pt x="19399" y="6546"/>
                  </a:cubicBezTo>
                  <a:lnTo>
                    <a:pt x="19399" y="6546"/>
                  </a:lnTo>
                  <a:cubicBezTo>
                    <a:pt x="18022" y="4855"/>
                    <a:pt x="15815" y="3943"/>
                    <a:pt x="13616" y="3943"/>
                  </a:cubicBezTo>
                  <a:cubicBezTo>
                    <a:pt x="13153" y="3943"/>
                    <a:pt x="12690" y="3983"/>
                    <a:pt x="12236" y="4065"/>
                  </a:cubicBezTo>
                  <a:cubicBezTo>
                    <a:pt x="10595" y="4373"/>
                    <a:pt x="9160" y="5296"/>
                    <a:pt x="8169" y="6629"/>
                  </a:cubicBezTo>
                  <a:cubicBezTo>
                    <a:pt x="6303" y="9276"/>
                    <a:pt x="6186" y="12718"/>
                    <a:pt x="7793" y="15439"/>
                  </a:cubicBezTo>
                  <a:lnTo>
                    <a:pt x="7793" y="15439"/>
                  </a:lnTo>
                  <a:cubicBezTo>
                    <a:pt x="7399" y="15363"/>
                    <a:pt x="7001" y="15325"/>
                    <a:pt x="6605" y="15325"/>
                  </a:cubicBezTo>
                  <a:cubicBezTo>
                    <a:pt x="5217" y="15325"/>
                    <a:pt x="3848" y="15790"/>
                    <a:pt x="2735" y="16711"/>
                  </a:cubicBezTo>
                  <a:cubicBezTo>
                    <a:pt x="889" y="18180"/>
                    <a:pt x="0" y="20538"/>
                    <a:pt x="376" y="22897"/>
                  </a:cubicBezTo>
                  <a:cubicBezTo>
                    <a:pt x="718" y="25289"/>
                    <a:pt x="2119" y="27442"/>
                    <a:pt x="4204" y="28672"/>
                  </a:cubicBezTo>
                  <a:cubicBezTo>
                    <a:pt x="5744" y="29549"/>
                    <a:pt x="7464" y="29998"/>
                    <a:pt x="9194" y="29998"/>
                  </a:cubicBezTo>
                  <a:cubicBezTo>
                    <a:pt x="9960" y="29998"/>
                    <a:pt x="10729" y="29910"/>
                    <a:pt x="11484" y="29732"/>
                  </a:cubicBezTo>
                  <a:cubicBezTo>
                    <a:pt x="14061" y="29040"/>
                    <a:pt x="16350" y="27597"/>
                    <a:pt x="18030" y="25536"/>
                  </a:cubicBezTo>
                  <a:lnTo>
                    <a:pt x="18030" y="25536"/>
                  </a:lnTo>
                  <a:cubicBezTo>
                    <a:pt x="19646" y="27876"/>
                    <a:pt x="22052" y="29544"/>
                    <a:pt x="24813" y="30210"/>
                  </a:cubicBezTo>
                  <a:cubicBezTo>
                    <a:pt x="25593" y="30379"/>
                    <a:pt x="26383" y="30462"/>
                    <a:pt x="27168" y="30462"/>
                  </a:cubicBezTo>
                  <a:cubicBezTo>
                    <a:pt x="29408" y="30462"/>
                    <a:pt x="31612" y="29783"/>
                    <a:pt x="33459" y="28467"/>
                  </a:cubicBezTo>
                  <a:cubicBezTo>
                    <a:pt x="34700" y="27590"/>
                    <a:pt x="35753" y="26498"/>
                    <a:pt x="36548" y="25238"/>
                  </a:cubicBezTo>
                  <a:lnTo>
                    <a:pt x="36548" y="25238"/>
                  </a:lnTo>
                  <a:cubicBezTo>
                    <a:pt x="37793" y="26560"/>
                    <a:pt x="39555" y="27332"/>
                    <a:pt x="41408" y="27332"/>
                  </a:cubicBezTo>
                  <a:cubicBezTo>
                    <a:pt x="41605" y="27332"/>
                    <a:pt x="41804" y="27323"/>
                    <a:pt x="42003" y="27305"/>
                  </a:cubicBezTo>
                  <a:cubicBezTo>
                    <a:pt x="44430" y="27032"/>
                    <a:pt x="46720" y="25972"/>
                    <a:pt x="48531" y="24298"/>
                  </a:cubicBezTo>
                  <a:cubicBezTo>
                    <a:pt x="49386" y="23546"/>
                    <a:pt x="50035" y="22555"/>
                    <a:pt x="50411" y="21495"/>
                  </a:cubicBezTo>
                  <a:cubicBezTo>
                    <a:pt x="50753" y="20470"/>
                    <a:pt x="50718" y="19342"/>
                    <a:pt x="50343" y="18351"/>
                  </a:cubicBezTo>
                  <a:cubicBezTo>
                    <a:pt x="49522" y="16335"/>
                    <a:pt x="47813" y="14797"/>
                    <a:pt x="45729" y="14182"/>
                  </a:cubicBezTo>
                  <a:cubicBezTo>
                    <a:pt x="44790" y="13898"/>
                    <a:pt x="43823" y="13785"/>
                    <a:pt x="42847" y="13785"/>
                  </a:cubicBezTo>
                  <a:cubicBezTo>
                    <a:pt x="41070" y="13785"/>
                    <a:pt x="39264" y="14159"/>
                    <a:pt x="37542" y="14559"/>
                  </a:cubicBezTo>
                  <a:lnTo>
                    <a:pt x="37542" y="14559"/>
                  </a:lnTo>
                  <a:cubicBezTo>
                    <a:pt x="38912" y="10465"/>
                    <a:pt x="38438" y="5579"/>
                    <a:pt x="35100" y="2562"/>
                  </a:cubicBezTo>
                  <a:cubicBezTo>
                    <a:pt x="33493" y="1160"/>
                    <a:pt x="31477" y="272"/>
                    <a:pt x="29358" y="33"/>
                  </a:cubicBezTo>
                  <a:cubicBezTo>
                    <a:pt x="29097" y="11"/>
                    <a:pt x="28835" y="0"/>
                    <a:pt x="28574" y="0"/>
                  </a:cubicBezTo>
                  <a:close/>
                </a:path>
              </a:pathLst>
            </a:custGeom>
            <a:solidFill>
              <a:schemeClr val="lt1"/>
            </a:solidFill>
            <a:ln w="254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grpSp>
      <p:grpSp>
        <p:nvGrpSpPr>
          <p:cNvPr id="250" name="Google Shape;250;p15"/>
          <p:cNvGrpSpPr/>
          <p:nvPr/>
        </p:nvGrpSpPr>
        <p:grpSpPr>
          <a:xfrm>
            <a:off x="10165453" y="1229433"/>
            <a:ext cx="1380178" cy="1022202"/>
            <a:chOff x="5917753" y="1127631"/>
            <a:chExt cx="1380178" cy="1022202"/>
          </a:xfrm>
        </p:grpSpPr>
        <p:sp>
          <p:nvSpPr>
            <p:cNvPr id="251" name="Google Shape;251;p15"/>
            <p:cNvSpPr/>
            <p:nvPr/>
          </p:nvSpPr>
          <p:spPr>
            <a:xfrm>
              <a:off x="5970066" y="1245381"/>
              <a:ext cx="1099366" cy="504674"/>
            </a:xfrm>
            <a:custGeom>
              <a:avLst/>
              <a:gdLst/>
              <a:ahLst/>
              <a:cxnLst/>
              <a:rect l="l" t="t" r="r" b="b"/>
              <a:pathLst>
                <a:path w="48839" h="22420" extrusionOk="0">
                  <a:moveTo>
                    <a:pt x="48839" y="0"/>
                  </a:moveTo>
                  <a:lnTo>
                    <a:pt x="45524" y="1333"/>
                  </a:lnTo>
                  <a:cubicBezTo>
                    <a:pt x="38039" y="4340"/>
                    <a:pt x="30384" y="6938"/>
                    <a:pt x="22591" y="9057"/>
                  </a:cubicBezTo>
                  <a:cubicBezTo>
                    <a:pt x="15141" y="11005"/>
                    <a:pt x="7622" y="12474"/>
                    <a:pt x="1" y="13466"/>
                  </a:cubicBezTo>
                  <a:cubicBezTo>
                    <a:pt x="787" y="14047"/>
                    <a:pt x="1539" y="14628"/>
                    <a:pt x="2359" y="15140"/>
                  </a:cubicBezTo>
                  <a:cubicBezTo>
                    <a:pt x="7143" y="18216"/>
                    <a:pt x="12441" y="20335"/>
                    <a:pt x="17670" y="22420"/>
                  </a:cubicBezTo>
                  <a:cubicBezTo>
                    <a:pt x="20301" y="20096"/>
                    <a:pt x="23001" y="17840"/>
                    <a:pt x="25770" y="15687"/>
                  </a:cubicBezTo>
                  <a:cubicBezTo>
                    <a:pt x="30794" y="11723"/>
                    <a:pt x="36023" y="7997"/>
                    <a:pt x="41423" y="4511"/>
                  </a:cubicBezTo>
                  <a:cubicBezTo>
                    <a:pt x="43849" y="2939"/>
                    <a:pt x="46310" y="1435"/>
                    <a:pt x="48839" y="0"/>
                  </a:cubicBezTo>
                  <a:close/>
                </a:path>
              </a:pathLst>
            </a:custGeom>
            <a:solidFill>
              <a:srgbClr val="766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52" name="Google Shape;252;p15"/>
            <p:cNvSpPr/>
            <p:nvPr/>
          </p:nvSpPr>
          <p:spPr>
            <a:xfrm>
              <a:off x="6387042" y="1201509"/>
              <a:ext cx="809325" cy="857046"/>
            </a:xfrm>
            <a:custGeom>
              <a:avLst/>
              <a:gdLst/>
              <a:ahLst/>
              <a:cxnLst/>
              <a:rect l="l" t="t" r="r" b="b"/>
              <a:pathLst>
                <a:path w="35954" h="38074" extrusionOk="0">
                  <a:moveTo>
                    <a:pt x="35954" y="1"/>
                  </a:moveTo>
                  <a:lnTo>
                    <a:pt x="35954" y="1"/>
                  </a:lnTo>
                  <a:cubicBezTo>
                    <a:pt x="34211" y="958"/>
                    <a:pt x="32468" y="1915"/>
                    <a:pt x="30759" y="2940"/>
                  </a:cubicBezTo>
                  <a:cubicBezTo>
                    <a:pt x="25223" y="6153"/>
                    <a:pt x="19857" y="9639"/>
                    <a:pt x="14662" y="13432"/>
                  </a:cubicBezTo>
                  <a:cubicBezTo>
                    <a:pt x="9604" y="17123"/>
                    <a:pt x="4682" y="21019"/>
                    <a:pt x="0" y="25189"/>
                  </a:cubicBezTo>
                  <a:cubicBezTo>
                    <a:pt x="718" y="29461"/>
                    <a:pt x="1265" y="33801"/>
                    <a:pt x="1880" y="38074"/>
                  </a:cubicBezTo>
                  <a:cubicBezTo>
                    <a:pt x="2119" y="36843"/>
                    <a:pt x="2358" y="35613"/>
                    <a:pt x="2598" y="34348"/>
                  </a:cubicBezTo>
                  <a:cubicBezTo>
                    <a:pt x="2837" y="33255"/>
                    <a:pt x="3042" y="32195"/>
                    <a:pt x="3247" y="31136"/>
                  </a:cubicBezTo>
                  <a:cubicBezTo>
                    <a:pt x="3418" y="30179"/>
                    <a:pt x="3726" y="29222"/>
                    <a:pt x="4101" y="28333"/>
                  </a:cubicBezTo>
                  <a:cubicBezTo>
                    <a:pt x="4888" y="26727"/>
                    <a:pt x="6494" y="25599"/>
                    <a:pt x="7793" y="24505"/>
                  </a:cubicBezTo>
                  <a:lnTo>
                    <a:pt x="12372" y="20541"/>
                  </a:lnTo>
                  <a:cubicBezTo>
                    <a:pt x="15414" y="17944"/>
                    <a:pt x="18421" y="15346"/>
                    <a:pt x="21429" y="12715"/>
                  </a:cubicBezTo>
                  <a:cubicBezTo>
                    <a:pt x="26282" y="8477"/>
                    <a:pt x="31101" y="4239"/>
                    <a:pt x="35954" y="1"/>
                  </a:cubicBezTo>
                  <a:close/>
                </a:path>
              </a:pathLst>
            </a:custGeom>
            <a:solidFill>
              <a:srgbClr val="766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53" name="Google Shape;253;p15"/>
            <p:cNvSpPr/>
            <p:nvPr/>
          </p:nvSpPr>
          <p:spPr>
            <a:xfrm>
              <a:off x="6443204" y="1835435"/>
              <a:ext cx="242343" cy="276963"/>
            </a:xfrm>
            <a:custGeom>
              <a:avLst/>
              <a:gdLst/>
              <a:ahLst/>
              <a:cxnLst/>
              <a:rect l="l" t="t" r="r" b="b"/>
              <a:pathLst>
                <a:path w="10766" h="12304" extrusionOk="0">
                  <a:moveTo>
                    <a:pt x="3110" y="0"/>
                  </a:moveTo>
                  <a:cubicBezTo>
                    <a:pt x="2734" y="547"/>
                    <a:pt x="2495" y="1128"/>
                    <a:pt x="2290" y="1743"/>
                  </a:cubicBezTo>
                  <a:cubicBezTo>
                    <a:pt x="2051" y="2632"/>
                    <a:pt x="1880" y="3486"/>
                    <a:pt x="1675" y="4443"/>
                  </a:cubicBezTo>
                  <a:cubicBezTo>
                    <a:pt x="1504" y="5400"/>
                    <a:pt x="1299" y="6357"/>
                    <a:pt x="1094" y="7314"/>
                  </a:cubicBezTo>
                  <a:cubicBezTo>
                    <a:pt x="752" y="8989"/>
                    <a:pt x="376" y="10629"/>
                    <a:pt x="0" y="12304"/>
                  </a:cubicBezTo>
                  <a:lnTo>
                    <a:pt x="1709" y="10766"/>
                  </a:lnTo>
                  <a:lnTo>
                    <a:pt x="2222" y="10219"/>
                  </a:lnTo>
                  <a:cubicBezTo>
                    <a:pt x="3213" y="9262"/>
                    <a:pt x="4204" y="8271"/>
                    <a:pt x="5229" y="7280"/>
                  </a:cubicBezTo>
                  <a:cubicBezTo>
                    <a:pt x="6289" y="6289"/>
                    <a:pt x="7314" y="5332"/>
                    <a:pt x="8373" y="4375"/>
                  </a:cubicBezTo>
                  <a:cubicBezTo>
                    <a:pt x="8886" y="3931"/>
                    <a:pt x="9399" y="3452"/>
                    <a:pt x="9911" y="3008"/>
                  </a:cubicBezTo>
                  <a:cubicBezTo>
                    <a:pt x="10185" y="2769"/>
                    <a:pt x="10458" y="2529"/>
                    <a:pt x="10766" y="2256"/>
                  </a:cubicBezTo>
                  <a:cubicBezTo>
                    <a:pt x="8168" y="1607"/>
                    <a:pt x="5605" y="923"/>
                    <a:pt x="3110" y="0"/>
                  </a:cubicBezTo>
                  <a:close/>
                </a:path>
              </a:pathLst>
            </a:custGeom>
            <a:solidFill>
              <a:srgbClr val="766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54" name="Google Shape;254;p15"/>
            <p:cNvSpPr/>
            <p:nvPr/>
          </p:nvSpPr>
          <p:spPr>
            <a:xfrm>
              <a:off x="6524735" y="1199213"/>
              <a:ext cx="704721" cy="725475"/>
            </a:xfrm>
            <a:custGeom>
              <a:avLst/>
              <a:gdLst/>
              <a:ahLst/>
              <a:cxnLst/>
              <a:rect l="l" t="t" r="r" b="b"/>
              <a:pathLst>
                <a:path w="31307" h="32229" extrusionOk="0">
                  <a:moveTo>
                    <a:pt x="31307" y="0"/>
                  </a:moveTo>
                  <a:lnTo>
                    <a:pt x="31307" y="0"/>
                  </a:lnTo>
                  <a:cubicBezTo>
                    <a:pt x="28846" y="2119"/>
                    <a:pt x="26385" y="4238"/>
                    <a:pt x="23959" y="6391"/>
                  </a:cubicBezTo>
                  <a:cubicBezTo>
                    <a:pt x="17978" y="11586"/>
                    <a:pt x="12031" y="16849"/>
                    <a:pt x="6084" y="22078"/>
                  </a:cubicBezTo>
                  <a:lnTo>
                    <a:pt x="1607" y="26043"/>
                  </a:lnTo>
                  <a:cubicBezTo>
                    <a:pt x="1060" y="26521"/>
                    <a:pt x="514" y="27034"/>
                    <a:pt x="1" y="27581"/>
                  </a:cubicBezTo>
                  <a:cubicBezTo>
                    <a:pt x="1368" y="27923"/>
                    <a:pt x="2735" y="28299"/>
                    <a:pt x="4102" y="28640"/>
                  </a:cubicBezTo>
                  <a:cubicBezTo>
                    <a:pt x="9604" y="30076"/>
                    <a:pt x="15175" y="31272"/>
                    <a:pt x="20780" y="32229"/>
                  </a:cubicBezTo>
                  <a:cubicBezTo>
                    <a:pt x="20951" y="29563"/>
                    <a:pt x="21259" y="26931"/>
                    <a:pt x="21703" y="24300"/>
                  </a:cubicBezTo>
                  <a:cubicBezTo>
                    <a:pt x="22523" y="19413"/>
                    <a:pt x="23924" y="14628"/>
                    <a:pt x="25838" y="10082"/>
                  </a:cubicBezTo>
                  <a:cubicBezTo>
                    <a:pt x="27342" y="6528"/>
                    <a:pt x="29153" y="3179"/>
                    <a:pt x="31307" y="0"/>
                  </a:cubicBezTo>
                  <a:close/>
                </a:path>
              </a:pathLst>
            </a:custGeom>
            <a:solidFill>
              <a:srgbClr val="766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55" name="Google Shape;255;p15"/>
            <p:cNvSpPr/>
            <p:nvPr/>
          </p:nvSpPr>
          <p:spPr>
            <a:xfrm>
              <a:off x="5917753" y="1127631"/>
              <a:ext cx="1380178" cy="1022202"/>
            </a:xfrm>
            <a:custGeom>
              <a:avLst/>
              <a:gdLst/>
              <a:ahLst/>
              <a:cxnLst/>
              <a:rect l="l" t="t" r="r" b="b"/>
              <a:pathLst>
                <a:path w="61314" h="45411" extrusionOk="0">
                  <a:moveTo>
                    <a:pt x="51163" y="5231"/>
                  </a:moveTo>
                  <a:lnTo>
                    <a:pt x="51163" y="5231"/>
                  </a:lnTo>
                  <a:cubicBezTo>
                    <a:pt x="48634" y="6666"/>
                    <a:pt x="46173" y="8170"/>
                    <a:pt x="43747" y="9742"/>
                  </a:cubicBezTo>
                  <a:cubicBezTo>
                    <a:pt x="38347" y="13228"/>
                    <a:pt x="33118" y="16954"/>
                    <a:pt x="28094" y="20918"/>
                  </a:cubicBezTo>
                  <a:cubicBezTo>
                    <a:pt x="25325" y="23071"/>
                    <a:pt x="22625" y="25327"/>
                    <a:pt x="19994" y="27651"/>
                  </a:cubicBezTo>
                  <a:cubicBezTo>
                    <a:pt x="14765" y="25566"/>
                    <a:pt x="9467" y="23447"/>
                    <a:pt x="4683" y="20371"/>
                  </a:cubicBezTo>
                  <a:cubicBezTo>
                    <a:pt x="3863" y="19859"/>
                    <a:pt x="3111" y="19278"/>
                    <a:pt x="2325" y="18697"/>
                  </a:cubicBezTo>
                  <a:cubicBezTo>
                    <a:pt x="9946" y="17705"/>
                    <a:pt x="17465" y="16236"/>
                    <a:pt x="24915" y="14288"/>
                  </a:cubicBezTo>
                  <a:cubicBezTo>
                    <a:pt x="32708" y="12169"/>
                    <a:pt x="40363" y="9571"/>
                    <a:pt x="47848" y="6564"/>
                  </a:cubicBezTo>
                  <a:lnTo>
                    <a:pt x="51163" y="5231"/>
                  </a:lnTo>
                  <a:close/>
                  <a:moveTo>
                    <a:pt x="19652" y="28744"/>
                  </a:moveTo>
                  <a:lnTo>
                    <a:pt x="19960" y="28847"/>
                  </a:lnTo>
                  <a:cubicBezTo>
                    <a:pt x="19994" y="28881"/>
                    <a:pt x="20028" y="28881"/>
                    <a:pt x="20096" y="28881"/>
                  </a:cubicBezTo>
                  <a:cubicBezTo>
                    <a:pt x="20131" y="29291"/>
                    <a:pt x="20199" y="29701"/>
                    <a:pt x="20233" y="30111"/>
                  </a:cubicBezTo>
                  <a:cubicBezTo>
                    <a:pt x="20199" y="30009"/>
                    <a:pt x="20165" y="29906"/>
                    <a:pt x="20131" y="29804"/>
                  </a:cubicBezTo>
                  <a:lnTo>
                    <a:pt x="20131" y="29770"/>
                  </a:lnTo>
                  <a:cubicBezTo>
                    <a:pt x="19994" y="29428"/>
                    <a:pt x="19823" y="29052"/>
                    <a:pt x="19652" y="28744"/>
                  </a:cubicBezTo>
                  <a:close/>
                  <a:moveTo>
                    <a:pt x="58272" y="3180"/>
                  </a:moveTo>
                  <a:lnTo>
                    <a:pt x="58272" y="3180"/>
                  </a:lnTo>
                  <a:cubicBezTo>
                    <a:pt x="56118" y="6359"/>
                    <a:pt x="54307" y="9708"/>
                    <a:pt x="52803" y="13262"/>
                  </a:cubicBezTo>
                  <a:cubicBezTo>
                    <a:pt x="50889" y="17808"/>
                    <a:pt x="49488" y="22593"/>
                    <a:pt x="48668" y="27480"/>
                  </a:cubicBezTo>
                  <a:cubicBezTo>
                    <a:pt x="48224" y="30111"/>
                    <a:pt x="47916" y="32743"/>
                    <a:pt x="47745" y="35409"/>
                  </a:cubicBezTo>
                  <a:cubicBezTo>
                    <a:pt x="42140" y="34452"/>
                    <a:pt x="36569" y="33256"/>
                    <a:pt x="31067" y="31820"/>
                  </a:cubicBezTo>
                  <a:cubicBezTo>
                    <a:pt x="29700" y="31479"/>
                    <a:pt x="28333" y="31103"/>
                    <a:pt x="26966" y="30761"/>
                  </a:cubicBezTo>
                  <a:cubicBezTo>
                    <a:pt x="27479" y="30214"/>
                    <a:pt x="28025" y="29701"/>
                    <a:pt x="28572" y="29223"/>
                  </a:cubicBezTo>
                  <a:lnTo>
                    <a:pt x="33049" y="25258"/>
                  </a:lnTo>
                  <a:cubicBezTo>
                    <a:pt x="38996" y="20029"/>
                    <a:pt x="44943" y="14766"/>
                    <a:pt x="50924" y="9571"/>
                  </a:cubicBezTo>
                  <a:cubicBezTo>
                    <a:pt x="53350" y="7418"/>
                    <a:pt x="55811" y="5299"/>
                    <a:pt x="58272" y="3180"/>
                  </a:cubicBezTo>
                  <a:close/>
                  <a:moveTo>
                    <a:pt x="56802" y="3283"/>
                  </a:moveTo>
                  <a:lnTo>
                    <a:pt x="56802" y="3283"/>
                  </a:lnTo>
                  <a:cubicBezTo>
                    <a:pt x="51949" y="7521"/>
                    <a:pt x="47130" y="11759"/>
                    <a:pt x="42277" y="15997"/>
                  </a:cubicBezTo>
                  <a:cubicBezTo>
                    <a:pt x="39269" y="18628"/>
                    <a:pt x="36262" y="21226"/>
                    <a:pt x="33220" y="23823"/>
                  </a:cubicBezTo>
                  <a:lnTo>
                    <a:pt x="28641" y="27787"/>
                  </a:lnTo>
                  <a:cubicBezTo>
                    <a:pt x="27342" y="28881"/>
                    <a:pt x="25736" y="30009"/>
                    <a:pt x="24949" y="31615"/>
                  </a:cubicBezTo>
                  <a:cubicBezTo>
                    <a:pt x="24574" y="32504"/>
                    <a:pt x="24266" y="33461"/>
                    <a:pt x="24095" y="34418"/>
                  </a:cubicBezTo>
                  <a:cubicBezTo>
                    <a:pt x="23890" y="35477"/>
                    <a:pt x="23685" y="36537"/>
                    <a:pt x="23446" y="37630"/>
                  </a:cubicBezTo>
                  <a:cubicBezTo>
                    <a:pt x="23206" y="38895"/>
                    <a:pt x="22967" y="40125"/>
                    <a:pt x="22728" y="41356"/>
                  </a:cubicBezTo>
                  <a:lnTo>
                    <a:pt x="22728" y="41321"/>
                  </a:lnTo>
                  <a:cubicBezTo>
                    <a:pt x="22113" y="37049"/>
                    <a:pt x="21566" y="32709"/>
                    <a:pt x="20848" y="28437"/>
                  </a:cubicBezTo>
                  <a:cubicBezTo>
                    <a:pt x="25530" y="24301"/>
                    <a:pt x="30452" y="20405"/>
                    <a:pt x="35510" y="16714"/>
                  </a:cubicBezTo>
                  <a:cubicBezTo>
                    <a:pt x="40705" y="12921"/>
                    <a:pt x="46071" y="9435"/>
                    <a:pt x="51607" y="6222"/>
                  </a:cubicBezTo>
                  <a:cubicBezTo>
                    <a:pt x="53316" y="5197"/>
                    <a:pt x="55059" y="4240"/>
                    <a:pt x="56802" y="3283"/>
                  </a:cubicBezTo>
                  <a:close/>
                  <a:moveTo>
                    <a:pt x="26453" y="31410"/>
                  </a:moveTo>
                  <a:cubicBezTo>
                    <a:pt x="28948" y="32333"/>
                    <a:pt x="31511" y="33016"/>
                    <a:pt x="34109" y="33666"/>
                  </a:cubicBezTo>
                  <a:cubicBezTo>
                    <a:pt x="33801" y="33973"/>
                    <a:pt x="33528" y="34213"/>
                    <a:pt x="33254" y="34452"/>
                  </a:cubicBezTo>
                  <a:lnTo>
                    <a:pt x="33254" y="34418"/>
                  </a:lnTo>
                  <a:cubicBezTo>
                    <a:pt x="32742" y="34862"/>
                    <a:pt x="32229" y="35340"/>
                    <a:pt x="31716" y="35785"/>
                  </a:cubicBezTo>
                  <a:cubicBezTo>
                    <a:pt x="30657" y="36742"/>
                    <a:pt x="29632" y="37699"/>
                    <a:pt x="28572" y="38690"/>
                  </a:cubicBezTo>
                  <a:cubicBezTo>
                    <a:pt x="27547" y="39681"/>
                    <a:pt x="26556" y="40672"/>
                    <a:pt x="25565" y="41629"/>
                  </a:cubicBezTo>
                  <a:lnTo>
                    <a:pt x="25052" y="42176"/>
                  </a:lnTo>
                  <a:lnTo>
                    <a:pt x="23343" y="43714"/>
                  </a:lnTo>
                  <a:cubicBezTo>
                    <a:pt x="23719" y="42039"/>
                    <a:pt x="24095" y="40399"/>
                    <a:pt x="24437" y="38724"/>
                  </a:cubicBezTo>
                  <a:cubicBezTo>
                    <a:pt x="24642" y="37767"/>
                    <a:pt x="24847" y="36810"/>
                    <a:pt x="25018" y="35853"/>
                  </a:cubicBezTo>
                  <a:cubicBezTo>
                    <a:pt x="25223" y="34896"/>
                    <a:pt x="25394" y="34042"/>
                    <a:pt x="25633" y="33153"/>
                  </a:cubicBezTo>
                  <a:cubicBezTo>
                    <a:pt x="25838" y="32538"/>
                    <a:pt x="26077" y="31957"/>
                    <a:pt x="26453" y="31410"/>
                  </a:cubicBezTo>
                  <a:close/>
                  <a:moveTo>
                    <a:pt x="60703" y="1"/>
                  </a:moveTo>
                  <a:cubicBezTo>
                    <a:pt x="60593" y="1"/>
                    <a:pt x="60485" y="45"/>
                    <a:pt x="60391" y="139"/>
                  </a:cubicBezTo>
                  <a:lnTo>
                    <a:pt x="60151" y="344"/>
                  </a:lnTo>
                  <a:cubicBezTo>
                    <a:pt x="59707" y="583"/>
                    <a:pt x="59297" y="788"/>
                    <a:pt x="58853" y="1027"/>
                  </a:cubicBezTo>
                  <a:cubicBezTo>
                    <a:pt x="55537" y="2292"/>
                    <a:pt x="52291" y="3727"/>
                    <a:pt x="49010" y="5060"/>
                  </a:cubicBezTo>
                  <a:cubicBezTo>
                    <a:pt x="45216" y="6564"/>
                    <a:pt x="41423" y="7999"/>
                    <a:pt x="37595" y="9332"/>
                  </a:cubicBezTo>
                  <a:cubicBezTo>
                    <a:pt x="30042" y="11930"/>
                    <a:pt x="22352" y="14049"/>
                    <a:pt x="14526" y="15655"/>
                  </a:cubicBezTo>
                  <a:cubicBezTo>
                    <a:pt x="9980" y="16543"/>
                    <a:pt x="5435" y="17295"/>
                    <a:pt x="855" y="17740"/>
                  </a:cubicBezTo>
                  <a:cubicBezTo>
                    <a:pt x="377" y="17774"/>
                    <a:pt x="1" y="18389"/>
                    <a:pt x="411" y="18731"/>
                  </a:cubicBezTo>
                  <a:cubicBezTo>
                    <a:pt x="2427" y="20405"/>
                    <a:pt x="4614" y="21875"/>
                    <a:pt x="6973" y="23105"/>
                  </a:cubicBezTo>
                  <a:cubicBezTo>
                    <a:pt x="9536" y="24472"/>
                    <a:pt x="12133" y="25703"/>
                    <a:pt x="14833" y="26831"/>
                  </a:cubicBezTo>
                  <a:cubicBezTo>
                    <a:pt x="16132" y="27343"/>
                    <a:pt x="17396" y="27856"/>
                    <a:pt x="18695" y="28368"/>
                  </a:cubicBezTo>
                  <a:cubicBezTo>
                    <a:pt x="19037" y="28881"/>
                    <a:pt x="19310" y="29462"/>
                    <a:pt x="19481" y="30077"/>
                  </a:cubicBezTo>
                  <a:cubicBezTo>
                    <a:pt x="19755" y="31171"/>
                    <a:pt x="19891" y="32299"/>
                    <a:pt x="20131" y="33392"/>
                  </a:cubicBezTo>
                  <a:cubicBezTo>
                    <a:pt x="20609" y="35887"/>
                    <a:pt x="21053" y="38348"/>
                    <a:pt x="21498" y="40843"/>
                  </a:cubicBezTo>
                  <a:cubicBezTo>
                    <a:pt x="21771" y="42244"/>
                    <a:pt x="22044" y="43645"/>
                    <a:pt x="22250" y="45081"/>
                  </a:cubicBezTo>
                  <a:cubicBezTo>
                    <a:pt x="22291" y="45308"/>
                    <a:pt x="22482" y="45411"/>
                    <a:pt x="22680" y="45411"/>
                  </a:cubicBezTo>
                  <a:cubicBezTo>
                    <a:pt x="22809" y="45411"/>
                    <a:pt x="22941" y="45367"/>
                    <a:pt x="23036" y="45286"/>
                  </a:cubicBezTo>
                  <a:cubicBezTo>
                    <a:pt x="25291" y="43269"/>
                    <a:pt x="27547" y="41253"/>
                    <a:pt x="29803" y="39202"/>
                  </a:cubicBezTo>
                  <a:cubicBezTo>
                    <a:pt x="30896" y="38211"/>
                    <a:pt x="32024" y="37186"/>
                    <a:pt x="33118" y="36195"/>
                  </a:cubicBezTo>
                  <a:cubicBezTo>
                    <a:pt x="33972" y="35375"/>
                    <a:pt x="34895" y="34349"/>
                    <a:pt x="36091" y="34178"/>
                  </a:cubicBezTo>
                  <a:cubicBezTo>
                    <a:pt x="38449" y="34759"/>
                    <a:pt x="40842" y="35272"/>
                    <a:pt x="43234" y="35751"/>
                  </a:cubicBezTo>
                  <a:cubicBezTo>
                    <a:pt x="44874" y="36058"/>
                    <a:pt x="46481" y="36366"/>
                    <a:pt x="48155" y="36605"/>
                  </a:cubicBezTo>
                  <a:cubicBezTo>
                    <a:pt x="48205" y="36620"/>
                    <a:pt x="48254" y="36627"/>
                    <a:pt x="48304" y="36627"/>
                  </a:cubicBezTo>
                  <a:cubicBezTo>
                    <a:pt x="48598" y="36627"/>
                    <a:pt x="48873" y="36380"/>
                    <a:pt x="48873" y="36058"/>
                  </a:cubicBezTo>
                  <a:cubicBezTo>
                    <a:pt x="49146" y="31103"/>
                    <a:pt x="49933" y="26181"/>
                    <a:pt x="51231" y="21396"/>
                  </a:cubicBezTo>
                  <a:cubicBezTo>
                    <a:pt x="52496" y="16714"/>
                    <a:pt x="54341" y="12203"/>
                    <a:pt x="56699" y="7931"/>
                  </a:cubicBezTo>
                  <a:cubicBezTo>
                    <a:pt x="58067" y="5504"/>
                    <a:pt x="59570" y="3146"/>
                    <a:pt x="61177" y="856"/>
                  </a:cubicBezTo>
                  <a:lnTo>
                    <a:pt x="61211" y="788"/>
                  </a:lnTo>
                  <a:cubicBezTo>
                    <a:pt x="61245" y="754"/>
                    <a:pt x="61245" y="720"/>
                    <a:pt x="61279" y="686"/>
                  </a:cubicBezTo>
                  <a:cubicBezTo>
                    <a:pt x="61313" y="480"/>
                    <a:pt x="61245" y="275"/>
                    <a:pt x="61074" y="173"/>
                  </a:cubicBezTo>
                  <a:cubicBezTo>
                    <a:pt x="60963" y="62"/>
                    <a:pt x="60832" y="1"/>
                    <a:pt x="60703" y="1"/>
                  </a:cubicBezTo>
                  <a:close/>
                </a:path>
              </a:pathLst>
            </a:custGeom>
            <a:solidFill>
              <a:srgbClr val="766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grpSp>
      <p:grpSp>
        <p:nvGrpSpPr>
          <p:cNvPr id="256" name="Google Shape;256;p15"/>
          <p:cNvGrpSpPr/>
          <p:nvPr/>
        </p:nvGrpSpPr>
        <p:grpSpPr>
          <a:xfrm>
            <a:off x="9433729" y="4688327"/>
            <a:ext cx="2097525" cy="1032952"/>
            <a:chOff x="5960837" y="2432603"/>
            <a:chExt cx="1149383" cy="696887"/>
          </a:xfrm>
        </p:grpSpPr>
        <p:sp>
          <p:nvSpPr>
            <p:cNvPr id="257" name="Google Shape;257;p15"/>
            <p:cNvSpPr/>
            <p:nvPr/>
          </p:nvSpPr>
          <p:spPr>
            <a:xfrm>
              <a:off x="5977562" y="2432603"/>
              <a:ext cx="1091105" cy="695559"/>
            </a:xfrm>
            <a:custGeom>
              <a:avLst/>
              <a:gdLst/>
              <a:ahLst/>
              <a:cxnLst/>
              <a:rect l="l" t="t" r="r" b="b"/>
              <a:pathLst>
                <a:path w="48472" h="30900" extrusionOk="0">
                  <a:moveTo>
                    <a:pt x="27985" y="0"/>
                  </a:moveTo>
                  <a:cubicBezTo>
                    <a:pt x="24718" y="0"/>
                    <a:pt x="21478" y="2184"/>
                    <a:pt x="20413" y="5290"/>
                  </a:cubicBezTo>
                  <a:cubicBezTo>
                    <a:pt x="18763" y="3365"/>
                    <a:pt x="16295" y="1993"/>
                    <a:pt x="13827" y="1993"/>
                  </a:cubicBezTo>
                  <a:cubicBezTo>
                    <a:pt x="13227" y="1993"/>
                    <a:pt x="12627" y="2074"/>
                    <a:pt x="12040" y="2248"/>
                  </a:cubicBezTo>
                  <a:cubicBezTo>
                    <a:pt x="8998" y="3137"/>
                    <a:pt x="7016" y="7067"/>
                    <a:pt x="8759" y="9698"/>
                  </a:cubicBezTo>
                  <a:cubicBezTo>
                    <a:pt x="7901" y="9292"/>
                    <a:pt x="7017" y="9104"/>
                    <a:pt x="6155" y="9104"/>
                  </a:cubicBezTo>
                  <a:cubicBezTo>
                    <a:pt x="3034" y="9104"/>
                    <a:pt x="219" y="11567"/>
                    <a:pt x="112" y="14996"/>
                  </a:cubicBezTo>
                  <a:cubicBezTo>
                    <a:pt x="1" y="18554"/>
                    <a:pt x="2897" y="21254"/>
                    <a:pt x="6171" y="21254"/>
                  </a:cubicBezTo>
                  <a:cubicBezTo>
                    <a:pt x="6922" y="21254"/>
                    <a:pt x="7692" y="21112"/>
                    <a:pt x="8451" y="20806"/>
                  </a:cubicBezTo>
                  <a:lnTo>
                    <a:pt x="8451" y="20806"/>
                  </a:lnTo>
                  <a:cubicBezTo>
                    <a:pt x="8212" y="24975"/>
                    <a:pt x="10741" y="29384"/>
                    <a:pt x="14774" y="30614"/>
                  </a:cubicBezTo>
                  <a:cubicBezTo>
                    <a:pt x="15408" y="30808"/>
                    <a:pt x="16064" y="30899"/>
                    <a:pt x="16721" y="30899"/>
                  </a:cubicBezTo>
                  <a:cubicBezTo>
                    <a:pt x="20241" y="30899"/>
                    <a:pt x="23782" y="28279"/>
                    <a:pt x="24070" y="24736"/>
                  </a:cubicBezTo>
                  <a:cubicBezTo>
                    <a:pt x="25505" y="27163"/>
                    <a:pt x="27897" y="29111"/>
                    <a:pt x="30666" y="29658"/>
                  </a:cubicBezTo>
                  <a:cubicBezTo>
                    <a:pt x="31167" y="29757"/>
                    <a:pt x="31679" y="29805"/>
                    <a:pt x="32193" y="29805"/>
                  </a:cubicBezTo>
                  <a:cubicBezTo>
                    <a:pt x="34514" y="29805"/>
                    <a:pt x="36853" y="28811"/>
                    <a:pt x="38253" y="26992"/>
                  </a:cubicBezTo>
                  <a:cubicBezTo>
                    <a:pt x="40133" y="24599"/>
                    <a:pt x="39859" y="21558"/>
                    <a:pt x="38253" y="19131"/>
                  </a:cubicBezTo>
                  <a:lnTo>
                    <a:pt x="38253" y="19131"/>
                  </a:lnTo>
                  <a:cubicBezTo>
                    <a:pt x="39869" y="19365"/>
                    <a:pt x="41421" y="20049"/>
                    <a:pt x="43008" y="20049"/>
                  </a:cubicBezTo>
                  <a:cubicBezTo>
                    <a:pt x="43736" y="20049"/>
                    <a:pt x="44472" y="19905"/>
                    <a:pt x="45225" y="19507"/>
                  </a:cubicBezTo>
                  <a:cubicBezTo>
                    <a:pt x="46353" y="18858"/>
                    <a:pt x="47241" y="17798"/>
                    <a:pt x="47651" y="16534"/>
                  </a:cubicBezTo>
                  <a:cubicBezTo>
                    <a:pt x="48472" y="14449"/>
                    <a:pt x="48267" y="12125"/>
                    <a:pt x="47139" y="10211"/>
                  </a:cubicBezTo>
                  <a:cubicBezTo>
                    <a:pt x="46100" y="8559"/>
                    <a:pt x="44000" y="7934"/>
                    <a:pt x="41808" y="7934"/>
                  </a:cubicBezTo>
                  <a:cubicBezTo>
                    <a:pt x="39601" y="7934"/>
                    <a:pt x="37301" y="8568"/>
                    <a:pt x="35895" y="9425"/>
                  </a:cubicBezTo>
                  <a:cubicBezTo>
                    <a:pt x="36202" y="9186"/>
                    <a:pt x="36271" y="8707"/>
                    <a:pt x="36168" y="8092"/>
                  </a:cubicBezTo>
                  <a:cubicBezTo>
                    <a:pt x="35826" y="6588"/>
                    <a:pt x="35245" y="5119"/>
                    <a:pt x="34425" y="3786"/>
                  </a:cubicBezTo>
                  <a:cubicBezTo>
                    <a:pt x="33195" y="2077"/>
                    <a:pt x="31588" y="608"/>
                    <a:pt x="29504" y="163"/>
                  </a:cubicBezTo>
                  <a:cubicBezTo>
                    <a:pt x="29002" y="53"/>
                    <a:pt x="28494" y="0"/>
                    <a:pt x="27985" y="0"/>
                  </a:cubicBezTo>
                  <a:close/>
                </a:path>
              </a:pathLst>
            </a:cu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Work Sans"/>
                <a:ea typeface="Work Sans"/>
                <a:cs typeface="Work Sans"/>
                <a:sym typeface="Work Sans"/>
              </a:endParaRPr>
            </a:p>
          </p:txBody>
        </p:sp>
        <p:sp>
          <p:nvSpPr>
            <p:cNvPr id="258" name="Google Shape;258;p15"/>
            <p:cNvSpPr/>
            <p:nvPr/>
          </p:nvSpPr>
          <p:spPr>
            <a:xfrm>
              <a:off x="5980849" y="2777074"/>
              <a:ext cx="1067042" cy="351088"/>
            </a:xfrm>
            <a:custGeom>
              <a:avLst/>
              <a:gdLst/>
              <a:ahLst/>
              <a:cxnLst/>
              <a:rect l="l" t="t" r="r" b="b"/>
              <a:pathLst>
                <a:path w="47403" h="15597" extrusionOk="0">
                  <a:moveTo>
                    <a:pt x="0" y="0"/>
                  </a:moveTo>
                  <a:lnTo>
                    <a:pt x="0" y="0"/>
                  </a:lnTo>
                  <a:cubicBezTo>
                    <a:pt x="34" y="1231"/>
                    <a:pt x="410" y="2427"/>
                    <a:pt x="1128" y="3452"/>
                  </a:cubicBezTo>
                  <a:cubicBezTo>
                    <a:pt x="2328" y="5020"/>
                    <a:pt x="4177" y="5885"/>
                    <a:pt x="6072" y="5885"/>
                  </a:cubicBezTo>
                  <a:cubicBezTo>
                    <a:pt x="6822" y="5885"/>
                    <a:pt x="7578" y="5750"/>
                    <a:pt x="8305" y="5469"/>
                  </a:cubicBezTo>
                  <a:lnTo>
                    <a:pt x="8305" y="5469"/>
                  </a:lnTo>
                  <a:cubicBezTo>
                    <a:pt x="8066" y="9672"/>
                    <a:pt x="10595" y="14081"/>
                    <a:pt x="14628" y="15311"/>
                  </a:cubicBezTo>
                  <a:cubicBezTo>
                    <a:pt x="15262" y="15505"/>
                    <a:pt x="15918" y="15596"/>
                    <a:pt x="16575" y="15596"/>
                  </a:cubicBezTo>
                  <a:cubicBezTo>
                    <a:pt x="20095" y="15596"/>
                    <a:pt x="23636" y="12976"/>
                    <a:pt x="23924" y="9433"/>
                  </a:cubicBezTo>
                  <a:cubicBezTo>
                    <a:pt x="25359" y="11860"/>
                    <a:pt x="27751" y="13774"/>
                    <a:pt x="30520" y="14355"/>
                  </a:cubicBezTo>
                  <a:cubicBezTo>
                    <a:pt x="31021" y="14454"/>
                    <a:pt x="31533" y="14502"/>
                    <a:pt x="32047" y="14502"/>
                  </a:cubicBezTo>
                  <a:cubicBezTo>
                    <a:pt x="34368" y="14502"/>
                    <a:pt x="36707" y="13508"/>
                    <a:pt x="38107" y="11689"/>
                  </a:cubicBezTo>
                  <a:cubicBezTo>
                    <a:pt x="39987" y="9296"/>
                    <a:pt x="39713" y="6255"/>
                    <a:pt x="38107" y="3828"/>
                  </a:cubicBezTo>
                  <a:lnTo>
                    <a:pt x="38107" y="3828"/>
                  </a:lnTo>
                  <a:cubicBezTo>
                    <a:pt x="39723" y="4062"/>
                    <a:pt x="41275" y="4746"/>
                    <a:pt x="42862" y="4746"/>
                  </a:cubicBezTo>
                  <a:cubicBezTo>
                    <a:pt x="43590" y="4746"/>
                    <a:pt x="44326" y="4602"/>
                    <a:pt x="45079" y="4204"/>
                  </a:cubicBezTo>
                  <a:cubicBezTo>
                    <a:pt x="46138" y="3589"/>
                    <a:pt x="46924" y="2666"/>
                    <a:pt x="47403" y="1538"/>
                  </a:cubicBezTo>
                  <a:lnTo>
                    <a:pt x="47403" y="1538"/>
                  </a:lnTo>
                  <a:cubicBezTo>
                    <a:pt x="46343" y="1778"/>
                    <a:pt x="45284" y="1983"/>
                    <a:pt x="44190" y="2085"/>
                  </a:cubicBezTo>
                  <a:cubicBezTo>
                    <a:pt x="43694" y="2129"/>
                    <a:pt x="43195" y="2152"/>
                    <a:pt x="42695" y="2152"/>
                  </a:cubicBezTo>
                  <a:cubicBezTo>
                    <a:pt x="40094" y="2152"/>
                    <a:pt x="37483" y="1536"/>
                    <a:pt x="35304" y="103"/>
                  </a:cubicBezTo>
                  <a:lnTo>
                    <a:pt x="35304" y="103"/>
                  </a:lnTo>
                  <a:cubicBezTo>
                    <a:pt x="35509" y="2154"/>
                    <a:pt x="35168" y="4238"/>
                    <a:pt x="34313" y="6118"/>
                  </a:cubicBezTo>
                  <a:cubicBezTo>
                    <a:pt x="33698" y="7519"/>
                    <a:pt x="32673" y="8886"/>
                    <a:pt x="31237" y="9296"/>
                  </a:cubicBezTo>
                  <a:cubicBezTo>
                    <a:pt x="30942" y="9379"/>
                    <a:pt x="30641" y="9417"/>
                    <a:pt x="30337" y="9417"/>
                  </a:cubicBezTo>
                  <a:cubicBezTo>
                    <a:pt x="29130" y="9417"/>
                    <a:pt x="27901" y="8810"/>
                    <a:pt x="27000" y="7964"/>
                  </a:cubicBezTo>
                  <a:cubicBezTo>
                    <a:pt x="25872" y="6904"/>
                    <a:pt x="25154" y="5503"/>
                    <a:pt x="24470" y="4136"/>
                  </a:cubicBezTo>
                  <a:cubicBezTo>
                    <a:pt x="24095" y="5879"/>
                    <a:pt x="23719" y="7690"/>
                    <a:pt x="22591" y="9091"/>
                  </a:cubicBezTo>
                  <a:cubicBezTo>
                    <a:pt x="21820" y="10025"/>
                    <a:pt x="20587" y="10672"/>
                    <a:pt x="19403" y="10672"/>
                  </a:cubicBezTo>
                  <a:cubicBezTo>
                    <a:pt x="18855" y="10672"/>
                    <a:pt x="18317" y="10533"/>
                    <a:pt x="17840" y="10219"/>
                  </a:cubicBezTo>
                  <a:cubicBezTo>
                    <a:pt x="16644" y="9433"/>
                    <a:pt x="16234" y="7827"/>
                    <a:pt x="16200" y="6391"/>
                  </a:cubicBezTo>
                  <a:cubicBezTo>
                    <a:pt x="16200" y="4956"/>
                    <a:pt x="16405" y="3486"/>
                    <a:pt x="16063" y="2085"/>
                  </a:cubicBezTo>
                  <a:cubicBezTo>
                    <a:pt x="13873" y="3108"/>
                    <a:pt x="11513" y="3622"/>
                    <a:pt x="9152" y="3622"/>
                  </a:cubicBezTo>
                  <a:cubicBezTo>
                    <a:pt x="7018" y="3622"/>
                    <a:pt x="4883" y="3202"/>
                    <a:pt x="2871" y="2359"/>
                  </a:cubicBezTo>
                  <a:cubicBezTo>
                    <a:pt x="1504" y="1778"/>
                    <a:pt x="820" y="889"/>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59" name="Google Shape;259;p15"/>
            <p:cNvSpPr/>
            <p:nvPr/>
          </p:nvSpPr>
          <p:spPr>
            <a:xfrm>
              <a:off x="5960837" y="2447662"/>
              <a:ext cx="1149383" cy="681828"/>
            </a:xfrm>
            <a:custGeom>
              <a:avLst/>
              <a:gdLst/>
              <a:ahLst/>
              <a:cxnLst/>
              <a:rect l="l" t="t" r="r" b="b"/>
              <a:pathLst>
                <a:path w="51061" h="30290" extrusionOk="0">
                  <a:moveTo>
                    <a:pt x="29647" y="888"/>
                  </a:moveTo>
                  <a:cubicBezTo>
                    <a:pt x="32140" y="888"/>
                    <a:pt x="34404" y="2601"/>
                    <a:pt x="35442" y="4860"/>
                  </a:cubicBezTo>
                  <a:cubicBezTo>
                    <a:pt x="36125" y="6364"/>
                    <a:pt x="36330" y="8038"/>
                    <a:pt x="36057" y="9645"/>
                  </a:cubicBezTo>
                  <a:cubicBezTo>
                    <a:pt x="35983" y="9988"/>
                    <a:pt x="36244" y="10261"/>
                    <a:pt x="36537" y="10261"/>
                  </a:cubicBezTo>
                  <a:cubicBezTo>
                    <a:pt x="36652" y="10261"/>
                    <a:pt x="36771" y="10219"/>
                    <a:pt x="36877" y="10123"/>
                  </a:cubicBezTo>
                  <a:cubicBezTo>
                    <a:pt x="38415" y="8585"/>
                    <a:pt x="40295" y="7321"/>
                    <a:pt x="42482" y="6945"/>
                  </a:cubicBezTo>
                  <a:cubicBezTo>
                    <a:pt x="42841" y="6879"/>
                    <a:pt x="43203" y="6847"/>
                    <a:pt x="43563" y="6847"/>
                  </a:cubicBezTo>
                  <a:cubicBezTo>
                    <a:pt x="45089" y="6847"/>
                    <a:pt x="46566" y="7437"/>
                    <a:pt x="47506" y="8654"/>
                  </a:cubicBezTo>
                  <a:cubicBezTo>
                    <a:pt x="48531" y="10055"/>
                    <a:pt x="48907" y="11798"/>
                    <a:pt x="48565" y="13472"/>
                  </a:cubicBezTo>
                  <a:cubicBezTo>
                    <a:pt x="48155" y="15250"/>
                    <a:pt x="46959" y="16719"/>
                    <a:pt x="45319" y="17505"/>
                  </a:cubicBezTo>
                  <a:cubicBezTo>
                    <a:pt x="44278" y="17998"/>
                    <a:pt x="43149" y="18247"/>
                    <a:pt x="42021" y="18247"/>
                  </a:cubicBezTo>
                  <a:cubicBezTo>
                    <a:pt x="41038" y="18247"/>
                    <a:pt x="40056" y="18058"/>
                    <a:pt x="39133" y="17676"/>
                  </a:cubicBezTo>
                  <a:cubicBezTo>
                    <a:pt x="39051" y="17632"/>
                    <a:pt x="38968" y="17612"/>
                    <a:pt x="38888" y="17612"/>
                  </a:cubicBezTo>
                  <a:cubicBezTo>
                    <a:pt x="38536" y="17612"/>
                    <a:pt x="38254" y="17997"/>
                    <a:pt x="38449" y="18360"/>
                  </a:cubicBezTo>
                  <a:cubicBezTo>
                    <a:pt x="39611" y="20855"/>
                    <a:pt x="38723" y="23965"/>
                    <a:pt x="36809" y="25810"/>
                  </a:cubicBezTo>
                  <a:cubicBezTo>
                    <a:pt x="35817" y="26767"/>
                    <a:pt x="34553" y="27348"/>
                    <a:pt x="33186" y="27451"/>
                  </a:cubicBezTo>
                  <a:cubicBezTo>
                    <a:pt x="33122" y="27452"/>
                    <a:pt x="33059" y="27453"/>
                    <a:pt x="32995" y="27453"/>
                  </a:cubicBezTo>
                  <a:cubicBezTo>
                    <a:pt x="31661" y="27453"/>
                    <a:pt x="30363" y="27110"/>
                    <a:pt x="29221" y="26425"/>
                  </a:cubicBezTo>
                  <a:cubicBezTo>
                    <a:pt x="27854" y="25639"/>
                    <a:pt x="26829" y="24375"/>
                    <a:pt x="26385" y="22871"/>
                  </a:cubicBezTo>
                  <a:cubicBezTo>
                    <a:pt x="26309" y="22643"/>
                    <a:pt x="26118" y="22537"/>
                    <a:pt x="25927" y="22537"/>
                  </a:cubicBezTo>
                  <a:cubicBezTo>
                    <a:pt x="25688" y="22537"/>
                    <a:pt x="25447" y="22704"/>
                    <a:pt x="25428" y="23008"/>
                  </a:cubicBezTo>
                  <a:cubicBezTo>
                    <a:pt x="25291" y="25981"/>
                    <a:pt x="22762" y="28510"/>
                    <a:pt x="19891" y="29159"/>
                  </a:cubicBezTo>
                  <a:cubicBezTo>
                    <a:pt x="19434" y="29268"/>
                    <a:pt x="18969" y="29322"/>
                    <a:pt x="18506" y="29322"/>
                  </a:cubicBezTo>
                  <a:cubicBezTo>
                    <a:pt x="17518" y="29322"/>
                    <a:pt x="16538" y="29078"/>
                    <a:pt x="15653" y="28613"/>
                  </a:cubicBezTo>
                  <a:cubicBezTo>
                    <a:pt x="14355" y="27895"/>
                    <a:pt x="13261" y="26835"/>
                    <a:pt x="12577" y="25503"/>
                  </a:cubicBezTo>
                  <a:cubicBezTo>
                    <a:pt x="11723" y="24067"/>
                    <a:pt x="11450" y="22358"/>
                    <a:pt x="11723" y="20718"/>
                  </a:cubicBezTo>
                  <a:cubicBezTo>
                    <a:pt x="11812" y="20392"/>
                    <a:pt x="11566" y="20117"/>
                    <a:pt x="11277" y="20117"/>
                  </a:cubicBezTo>
                  <a:cubicBezTo>
                    <a:pt x="11232" y="20117"/>
                    <a:pt x="11187" y="20123"/>
                    <a:pt x="11142" y="20137"/>
                  </a:cubicBezTo>
                  <a:cubicBezTo>
                    <a:pt x="10114" y="20289"/>
                    <a:pt x="9054" y="20410"/>
                    <a:pt x="7997" y="20410"/>
                  </a:cubicBezTo>
                  <a:cubicBezTo>
                    <a:pt x="7157" y="20410"/>
                    <a:pt x="6320" y="20334"/>
                    <a:pt x="5503" y="20137"/>
                  </a:cubicBezTo>
                  <a:cubicBezTo>
                    <a:pt x="4033" y="19795"/>
                    <a:pt x="2735" y="18941"/>
                    <a:pt x="1812" y="17744"/>
                  </a:cubicBezTo>
                  <a:cubicBezTo>
                    <a:pt x="1026" y="16548"/>
                    <a:pt x="821" y="15045"/>
                    <a:pt x="1231" y="13677"/>
                  </a:cubicBezTo>
                  <a:cubicBezTo>
                    <a:pt x="1641" y="12242"/>
                    <a:pt x="2632" y="11046"/>
                    <a:pt x="3931" y="10362"/>
                  </a:cubicBezTo>
                  <a:cubicBezTo>
                    <a:pt x="4976" y="9805"/>
                    <a:pt x="6115" y="9532"/>
                    <a:pt x="7275" y="9532"/>
                  </a:cubicBezTo>
                  <a:cubicBezTo>
                    <a:pt x="7822" y="9532"/>
                    <a:pt x="8373" y="9592"/>
                    <a:pt x="8921" y="9713"/>
                  </a:cubicBezTo>
                  <a:cubicBezTo>
                    <a:pt x="8960" y="9722"/>
                    <a:pt x="8999" y="9726"/>
                    <a:pt x="9038" y="9726"/>
                  </a:cubicBezTo>
                  <a:cubicBezTo>
                    <a:pt x="9295" y="9726"/>
                    <a:pt x="9506" y="9532"/>
                    <a:pt x="9536" y="9235"/>
                  </a:cubicBezTo>
                  <a:cubicBezTo>
                    <a:pt x="9467" y="8688"/>
                    <a:pt x="9502" y="8141"/>
                    <a:pt x="9604" y="7594"/>
                  </a:cubicBezTo>
                  <a:cubicBezTo>
                    <a:pt x="9741" y="7047"/>
                    <a:pt x="9946" y="6535"/>
                    <a:pt x="10185" y="6056"/>
                  </a:cubicBezTo>
                  <a:cubicBezTo>
                    <a:pt x="10732" y="5065"/>
                    <a:pt x="11484" y="4211"/>
                    <a:pt x="12407" y="3595"/>
                  </a:cubicBezTo>
                  <a:cubicBezTo>
                    <a:pt x="13410" y="2964"/>
                    <a:pt x="14554" y="2645"/>
                    <a:pt x="15698" y="2645"/>
                  </a:cubicBezTo>
                  <a:cubicBezTo>
                    <a:pt x="16658" y="2645"/>
                    <a:pt x="17617" y="2870"/>
                    <a:pt x="18490" y="3322"/>
                  </a:cubicBezTo>
                  <a:cubicBezTo>
                    <a:pt x="19618" y="3835"/>
                    <a:pt x="20575" y="4621"/>
                    <a:pt x="21292" y="5646"/>
                  </a:cubicBezTo>
                  <a:cubicBezTo>
                    <a:pt x="21375" y="5760"/>
                    <a:pt x="21487" y="5808"/>
                    <a:pt x="21596" y="5808"/>
                  </a:cubicBezTo>
                  <a:cubicBezTo>
                    <a:pt x="21597" y="5808"/>
                    <a:pt x="21599" y="5808"/>
                    <a:pt x="21600" y="5808"/>
                  </a:cubicBezTo>
                  <a:lnTo>
                    <a:pt x="21600" y="5808"/>
                  </a:lnTo>
                  <a:cubicBezTo>
                    <a:pt x="21634" y="5845"/>
                    <a:pt x="21668" y="5882"/>
                    <a:pt x="21703" y="5919"/>
                  </a:cubicBezTo>
                  <a:cubicBezTo>
                    <a:pt x="21771" y="5988"/>
                    <a:pt x="21865" y="6022"/>
                    <a:pt x="21955" y="6022"/>
                  </a:cubicBezTo>
                  <a:cubicBezTo>
                    <a:pt x="22044" y="6022"/>
                    <a:pt x="22130" y="5988"/>
                    <a:pt x="22181" y="5919"/>
                  </a:cubicBezTo>
                  <a:cubicBezTo>
                    <a:pt x="23856" y="3800"/>
                    <a:pt x="25906" y="1442"/>
                    <a:pt x="28743" y="964"/>
                  </a:cubicBezTo>
                  <a:cubicBezTo>
                    <a:pt x="29046" y="913"/>
                    <a:pt x="29348" y="888"/>
                    <a:pt x="29647" y="888"/>
                  </a:cubicBezTo>
                  <a:close/>
                  <a:moveTo>
                    <a:pt x="29673" y="0"/>
                  </a:moveTo>
                  <a:cubicBezTo>
                    <a:pt x="29568" y="0"/>
                    <a:pt x="29463" y="2"/>
                    <a:pt x="29358" y="7"/>
                  </a:cubicBezTo>
                  <a:cubicBezTo>
                    <a:pt x="27854" y="178"/>
                    <a:pt x="26419" y="759"/>
                    <a:pt x="25223" y="1716"/>
                  </a:cubicBezTo>
                  <a:cubicBezTo>
                    <a:pt x="23969" y="2750"/>
                    <a:pt x="22860" y="3899"/>
                    <a:pt x="21920" y="5162"/>
                  </a:cubicBezTo>
                  <a:lnTo>
                    <a:pt x="21920" y="5162"/>
                  </a:lnTo>
                  <a:cubicBezTo>
                    <a:pt x="21885" y="5125"/>
                    <a:pt x="21849" y="5088"/>
                    <a:pt x="21814" y="5051"/>
                  </a:cubicBezTo>
                  <a:lnTo>
                    <a:pt x="21814" y="5051"/>
                  </a:lnTo>
                  <a:cubicBezTo>
                    <a:pt x="21210" y="4053"/>
                    <a:pt x="20398" y="3212"/>
                    <a:pt x="19379" y="2638"/>
                  </a:cubicBezTo>
                  <a:cubicBezTo>
                    <a:pt x="18285" y="2023"/>
                    <a:pt x="17055" y="1682"/>
                    <a:pt x="15824" y="1682"/>
                  </a:cubicBezTo>
                  <a:cubicBezTo>
                    <a:pt x="13261" y="1682"/>
                    <a:pt x="10903" y="3014"/>
                    <a:pt x="9638" y="5202"/>
                  </a:cubicBezTo>
                  <a:cubicBezTo>
                    <a:pt x="8987" y="6267"/>
                    <a:pt x="8618" y="7461"/>
                    <a:pt x="8553" y="8671"/>
                  </a:cubicBezTo>
                  <a:lnTo>
                    <a:pt x="8553" y="8671"/>
                  </a:lnTo>
                  <a:cubicBezTo>
                    <a:pt x="8130" y="8605"/>
                    <a:pt x="7705" y="8572"/>
                    <a:pt x="7281" y="8572"/>
                  </a:cubicBezTo>
                  <a:cubicBezTo>
                    <a:pt x="6151" y="8572"/>
                    <a:pt x="5032" y="8807"/>
                    <a:pt x="3999" y="9269"/>
                  </a:cubicBezTo>
                  <a:cubicBezTo>
                    <a:pt x="2461" y="9952"/>
                    <a:pt x="1231" y="11251"/>
                    <a:pt x="616" y="12857"/>
                  </a:cubicBezTo>
                  <a:cubicBezTo>
                    <a:pt x="0" y="14361"/>
                    <a:pt x="35" y="16104"/>
                    <a:pt x="718" y="17574"/>
                  </a:cubicBezTo>
                  <a:cubicBezTo>
                    <a:pt x="1538" y="19112"/>
                    <a:pt x="2940" y="20239"/>
                    <a:pt x="4580" y="20786"/>
                  </a:cubicBezTo>
                  <a:cubicBezTo>
                    <a:pt x="5708" y="21192"/>
                    <a:pt x="6882" y="21333"/>
                    <a:pt x="8069" y="21333"/>
                  </a:cubicBezTo>
                  <a:cubicBezTo>
                    <a:pt x="8945" y="21333"/>
                    <a:pt x="9828" y="21256"/>
                    <a:pt x="10704" y="21151"/>
                  </a:cubicBezTo>
                  <a:lnTo>
                    <a:pt x="10704" y="21151"/>
                  </a:lnTo>
                  <a:cubicBezTo>
                    <a:pt x="10425" y="24283"/>
                    <a:pt x="12058" y="27475"/>
                    <a:pt x="14696" y="29159"/>
                  </a:cubicBezTo>
                  <a:cubicBezTo>
                    <a:pt x="15877" y="29901"/>
                    <a:pt x="17212" y="30289"/>
                    <a:pt x="18578" y="30289"/>
                  </a:cubicBezTo>
                  <a:cubicBezTo>
                    <a:pt x="18912" y="30289"/>
                    <a:pt x="19248" y="30266"/>
                    <a:pt x="19584" y="30219"/>
                  </a:cubicBezTo>
                  <a:cubicBezTo>
                    <a:pt x="21258" y="29980"/>
                    <a:pt x="22796" y="29194"/>
                    <a:pt x="24027" y="28032"/>
                  </a:cubicBezTo>
                  <a:cubicBezTo>
                    <a:pt x="25023" y="27108"/>
                    <a:pt x="25742" y="25926"/>
                    <a:pt x="26112" y="24632"/>
                  </a:cubicBezTo>
                  <a:lnTo>
                    <a:pt x="26112" y="24632"/>
                  </a:lnTo>
                  <a:cubicBezTo>
                    <a:pt x="27438" y="26895"/>
                    <a:pt x="30009" y="28391"/>
                    <a:pt x="32673" y="28476"/>
                  </a:cubicBezTo>
                  <a:cubicBezTo>
                    <a:pt x="32721" y="28477"/>
                    <a:pt x="32768" y="28477"/>
                    <a:pt x="32815" y="28477"/>
                  </a:cubicBezTo>
                  <a:cubicBezTo>
                    <a:pt x="34372" y="28477"/>
                    <a:pt x="35889" y="27934"/>
                    <a:pt x="37116" y="26972"/>
                  </a:cubicBezTo>
                  <a:cubicBezTo>
                    <a:pt x="38347" y="25947"/>
                    <a:pt x="39235" y="24614"/>
                    <a:pt x="39679" y="23076"/>
                  </a:cubicBezTo>
                  <a:cubicBezTo>
                    <a:pt x="40085" y="21697"/>
                    <a:pt x="40084" y="20254"/>
                    <a:pt x="39694" y="18898"/>
                  </a:cubicBezTo>
                  <a:lnTo>
                    <a:pt x="39694" y="18898"/>
                  </a:lnTo>
                  <a:cubicBezTo>
                    <a:pt x="40484" y="19129"/>
                    <a:pt x="41300" y="19242"/>
                    <a:pt x="42115" y="19242"/>
                  </a:cubicBezTo>
                  <a:cubicBezTo>
                    <a:pt x="43118" y="19242"/>
                    <a:pt x="44121" y="19071"/>
                    <a:pt x="45079" y="18736"/>
                  </a:cubicBezTo>
                  <a:cubicBezTo>
                    <a:pt x="49283" y="17334"/>
                    <a:pt x="51060" y="12379"/>
                    <a:pt x="48702" y="8619"/>
                  </a:cubicBezTo>
                  <a:cubicBezTo>
                    <a:pt x="47622" y="6904"/>
                    <a:pt x="45744" y="5867"/>
                    <a:pt x="43728" y="5867"/>
                  </a:cubicBezTo>
                  <a:cubicBezTo>
                    <a:pt x="43575" y="5867"/>
                    <a:pt x="43422" y="5873"/>
                    <a:pt x="43268" y="5885"/>
                  </a:cubicBezTo>
                  <a:cubicBezTo>
                    <a:pt x="41935" y="5988"/>
                    <a:pt x="40636" y="6398"/>
                    <a:pt x="39440" y="7047"/>
                  </a:cubicBezTo>
                  <a:cubicBezTo>
                    <a:pt x="38612" y="7497"/>
                    <a:pt x="37833" y="8012"/>
                    <a:pt x="37115" y="8604"/>
                  </a:cubicBezTo>
                  <a:lnTo>
                    <a:pt x="37115" y="8604"/>
                  </a:lnTo>
                  <a:cubicBezTo>
                    <a:pt x="37217" y="5791"/>
                    <a:pt x="36127" y="2961"/>
                    <a:pt x="33733" y="1306"/>
                  </a:cubicBezTo>
                  <a:cubicBezTo>
                    <a:pt x="32553" y="444"/>
                    <a:pt x="31135" y="0"/>
                    <a:pt x="29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grpSp>
      <p:grpSp>
        <p:nvGrpSpPr>
          <p:cNvPr id="260" name="Google Shape;260;p15"/>
          <p:cNvGrpSpPr/>
          <p:nvPr/>
        </p:nvGrpSpPr>
        <p:grpSpPr>
          <a:xfrm>
            <a:off x="1311867" y="3613317"/>
            <a:ext cx="704824" cy="1301036"/>
            <a:chOff x="1840121" y="2082248"/>
            <a:chExt cx="709119" cy="1551792"/>
          </a:xfrm>
        </p:grpSpPr>
        <p:sp>
          <p:nvSpPr>
            <p:cNvPr id="261" name="Google Shape;261;p15"/>
            <p:cNvSpPr/>
            <p:nvPr/>
          </p:nvSpPr>
          <p:spPr>
            <a:xfrm>
              <a:off x="1840121" y="2082248"/>
              <a:ext cx="709119" cy="785158"/>
            </a:xfrm>
            <a:prstGeom prst="ellipse">
              <a:avLst/>
            </a:prstGeom>
            <a:solidFill>
              <a:srgbClr val="38AA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cxnSp>
          <p:nvCxnSpPr>
            <p:cNvPr id="262" name="Google Shape;262;p15"/>
            <p:cNvCxnSpPr/>
            <p:nvPr/>
          </p:nvCxnSpPr>
          <p:spPr>
            <a:xfrm>
              <a:off x="2174450" y="2825840"/>
              <a:ext cx="0" cy="808200"/>
            </a:xfrm>
            <a:prstGeom prst="straightConnector1">
              <a:avLst/>
            </a:prstGeom>
            <a:noFill/>
            <a:ln w="19050" cap="rnd" cmpd="sng">
              <a:solidFill>
                <a:schemeClr val="dk1"/>
              </a:solidFill>
              <a:prstDash val="solid"/>
              <a:round/>
              <a:headEnd type="none" w="sm" len="sm"/>
              <a:tailEnd type="oval" w="med" len="med"/>
            </a:ln>
          </p:spPr>
        </p:cxnSp>
      </p:grpSp>
      <p:grpSp>
        <p:nvGrpSpPr>
          <p:cNvPr id="263" name="Google Shape;263;p15"/>
          <p:cNvGrpSpPr/>
          <p:nvPr/>
        </p:nvGrpSpPr>
        <p:grpSpPr>
          <a:xfrm>
            <a:off x="566793" y="5340419"/>
            <a:ext cx="2040354" cy="1115701"/>
            <a:chOff x="1425725" y="1417109"/>
            <a:chExt cx="1413268" cy="782493"/>
          </a:xfrm>
        </p:grpSpPr>
        <p:sp>
          <p:nvSpPr>
            <p:cNvPr id="264" name="Google Shape;264;p15"/>
            <p:cNvSpPr/>
            <p:nvPr/>
          </p:nvSpPr>
          <p:spPr>
            <a:xfrm>
              <a:off x="1447267" y="1417109"/>
              <a:ext cx="1351703" cy="782493"/>
            </a:xfrm>
            <a:custGeom>
              <a:avLst/>
              <a:gdLst/>
              <a:ahLst/>
              <a:cxnLst/>
              <a:rect l="l" t="t" r="r" b="b"/>
              <a:pathLst>
                <a:path w="60049" h="34762" extrusionOk="0">
                  <a:moveTo>
                    <a:pt x="33763" y="1"/>
                  </a:moveTo>
                  <a:cubicBezTo>
                    <a:pt x="31706" y="1"/>
                    <a:pt x="29624" y="840"/>
                    <a:pt x="28094" y="2248"/>
                  </a:cubicBezTo>
                  <a:cubicBezTo>
                    <a:pt x="26119" y="4096"/>
                    <a:pt x="25094" y="7250"/>
                    <a:pt x="24853" y="10050"/>
                  </a:cubicBezTo>
                  <a:lnTo>
                    <a:pt x="24853" y="10050"/>
                  </a:lnTo>
                  <a:cubicBezTo>
                    <a:pt x="24859" y="7656"/>
                    <a:pt x="23079" y="5342"/>
                    <a:pt x="20746" y="4743"/>
                  </a:cubicBezTo>
                  <a:cubicBezTo>
                    <a:pt x="20310" y="4647"/>
                    <a:pt x="19873" y="4600"/>
                    <a:pt x="19440" y="4600"/>
                  </a:cubicBezTo>
                  <a:cubicBezTo>
                    <a:pt x="17258" y="4600"/>
                    <a:pt x="15194" y="5783"/>
                    <a:pt x="14081" y="7750"/>
                  </a:cubicBezTo>
                  <a:cubicBezTo>
                    <a:pt x="12646" y="10416"/>
                    <a:pt x="13774" y="14107"/>
                    <a:pt x="15380" y="16705"/>
                  </a:cubicBezTo>
                  <a:cubicBezTo>
                    <a:pt x="13253" y="16073"/>
                    <a:pt x="11029" y="15506"/>
                    <a:pt x="8841" y="15506"/>
                  </a:cubicBezTo>
                  <a:cubicBezTo>
                    <a:pt x="7830" y="15506"/>
                    <a:pt x="6827" y="15627"/>
                    <a:pt x="5845" y="15919"/>
                  </a:cubicBezTo>
                  <a:cubicBezTo>
                    <a:pt x="2701" y="16841"/>
                    <a:pt x="1" y="19815"/>
                    <a:pt x="548" y="23027"/>
                  </a:cubicBezTo>
                  <a:cubicBezTo>
                    <a:pt x="1386" y="27756"/>
                    <a:pt x="6495" y="29389"/>
                    <a:pt x="11464" y="29389"/>
                  </a:cubicBezTo>
                  <a:cubicBezTo>
                    <a:pt x="14396" y="29389"/>
                    <a:pt x="17280" y="28820"/>
                    <a:pt x="19208" y="27983"/>
                  </a:cubicBezTo>
                  <a:cubicBezTo>
                    <a:pt x="19408" y="27883"/>
                    <a:pt x="19645" y="27819"/>
                    <a:pt x="19878" y="27819"/>
                  </a:cubicBezTo>
                  <a:cubicBezTo>
                    <a:pt x="19963" y="27819"/>
                    <a:pt x="20048" y="27828"/>
                    <a:pt x="20131" y="27846"/>
                  </a:cubicBezTo>
                  <a:cubicBezTo>
                    <a:pt x="20370" y="27983"/>
                    <a:pt x="20575" y="28222"/>
                    <a:pt x="20678" y="28461"/>
                  </a:cubicBezTo>
                  <a:cubicBezTo>
                    <a:pt x="23021" y="32712"/>
                    <a:pt x="27339" y="34762"/>
                    <a:pt x="31786" y="34762"/>
                  </a:cubicBezTo>
                  <a:cubicBezTo>
                    <a:pt x="34668" y="34762"/>
                    <a:pt x="37603" y="33901"/>
                    <a:pt x="40090" y="32221"/>
                  </a:cubicBezTo>
                  <a:cubicBezTo>
                    <a:pt x="42004" y="30922"/>
                    <a:pt x="44157" y="29008"/>
                    <a:pt x="44704" y="26753"/>
                  </a:cubicBezTo>
                  <a:cubicBezTo>
                    <a:pt x="46687" y="27799"/>
                    <a:pt x="48892" y="28331"/>
                    <a:pt x="51108" y="28331"/>
                  </a:cubicBezTo>
                  <a:cubicBezTo>
                    <a:pt x="52366" y="28331"/>
                    <a:pt x="53628" y="28159"/>
                    <a:pt x="54854" y="27812"/>
                  </a:cubicBezTo>
                  <a:cubicBezTo>
                    <a:pt x="56905" y="27265"/>
                    <a:pt x="58921" y="26035"/>
                    <a:pt x="59639" y="24053"/>
                  </a:cubicBezTo>
                  <a:cubicBezTo>
                    <a:pt x="59981" y="23130"/>
                    <a:pt x="60049" y="22139"/>
                    <a:pt x="59844" y="21148"/>
                  </a:cubicBezTo>
                  <a:cubicBezTo>
                    <a:pt x="59253" y="17694"/>
                    <a:pt x="55914" y="14948"/>
                    <a:pt x="52432" y="14948"/>
                  </a:cubicBezTo>
                  <a:cubicBezTo>
                    <a:pt x="52089" y="14948"/>
                    <a:pt x="51745" y="14975"/>
                    <a:pt x="51402" y="15030"/>
                  </a:cubicBezTo>
                  <a:cubicBezTo>
                    <a:pt x="51607" y="13390"/>
                    <a:pt x="51778" y="11749"/>
                    <a:pt x="51402" y="10143"/>
                  </a:cubicBezTo>
                  <a:cubicBezTo>
                    <a:pt x="50787" y="7887"/>
                    <a:pt x="49010" y="6110"/>
                    <a:pt x="46754" y="5461"/>
                  </a:cubicBezTo>
                  <a:cubicBezTo>
                    <a:pt x="46295" y="5342"/>
                    <a:pt x="45811" y="5286"/>
                    <a:pt x="45317" y="5286"/>
                  </a:cubicBezTo>
                  <a:cubicBezTo>
                    <a:pt x="43384" y="5286"/>
                    <a:pt x="41308" y="6143"/>
                    <a:pt x="40056" y="7477"/>
                  </a:cubicBezTo>
                  <a:cubicBezTo>
                    <a:pt x="40808" y="4640"/>
                    <a:pt x="38962" y="1496"/>
                    <a:pt x="36228" y="437"/>
                  </a:cubicBezTo>
                  <a:cubicBezTo>
                    <a:pt x="35436" y="140"/>
                    <a:pt x="34602" y="1"/>
                    <a:pt x="33763" y="1"/>
                  </a:cubicBezTo>
                  <a:close/>
                </a:path>
              </a:pathLst>
            </a:custGeom>
            <a:solidFill>
              <a:srgbClr val="92D050"/>
            </a:solidFill>
            <a:ln w="9525" cap="flat" cmpd="sng">
              <a:solidFill>
                <a:schemeClr val="accent6"/>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Work Sans"/>
                <a:ea typeface="Work Sans"/>
                <a:cs typeface="Work Sans"/>
                <a:sym typeface="Work Sans"/>
              </a:endParaRPr>
            </a:p>
          </p:txBody>
        </p:sp>
        <p:sp>
          <p:nvSpPr>
            <p:cNvPr id="265" name="Google Shape;265;p15"/>
            <p:cNvSpPr/>
            <p:nvPr/>
          </p:nvSpPr>
          <p:spPr>
            <a:xfrm>
              <a:off x="1456496" y="1840815"/>
              <a:ext cx="1340178" cy="358787"/>
            </a:xfrm>
            <a:custGeom>
              <a:avLst/>
              <a:gdLst/>
              <a:ahLst/>
              <a:cxnLst/>
              <a:rect l="l" t="t" r="r" b="b"/>
              <a:pathLst>
                <a:path w="59537" h="15939" extrusionOk="0">
                  <a:moveTo>
                    <a:pt x="41799" y="1"/>
                  </a:moveTo>
                  <a:cubicBezTo>
                    <a:pt x="39748" y="4204"/>
                    <a:pt x="35544" y="7485"/>
                    <a:pt x="30862" y="7725"/>
                  </a:cubicBezTo>
                  <a:cubicBezTo>
                    <a:pt x="30676" y="7735"/>
                    <a:pt x="30489" y="7741"/>
                    <a:pt x="30303" y="7741"/>
                  </a:cubicBezTo>
                  <a:cubicBezTo>
                    <a:pt x="25834" y="7741"/>
                    <a:pt x="21354" y="4636"/>
                    <a:pt x="20370" y="240"/>
                  </a:cubicBezTo>
                  <a:cubicBezTo>
                    <a:pt x="18149" y="2188"/>
                    <a:pt x="15688" y="3931"/>
                    <a:pt x="12885" y="4888"/>
                  </a:cubicBezTo>
                  <a:cubicBezTo>
                    <a:pt x="11473" y="5370"/>
                    <a:pt x="9974" y="5644"/>
                    <a:pt x="8489" y="5644"/>
                  </a:cubicBezTo>
                  <a:cubicBezTo>
                    <a:pt x="7027" y="5644"/>
                    <a:pt x="5578" y="5379"/>
                    <a:pt x="4239" y="4785"/>
                  </a:cubicBezTo>
                  <a:cubicBezTo>
                    <a:pt x="2769" y="4136"/>
                    <a:pt x="1539" y="3111"/>
                    <a:pt x="616" y="1812"/>
                  </a:cubicBezTo>
                  <a:cubicBezTo>
                    <a:pt x="548" y="1675"/>
                    <a:pt x="479" y="1573"/>
                    <a:pt x="445" y="1436"/>
                  </a:cubicBezTo>
                  <a:cubicBezTo>
                    <a:pt x="103" y="2325"/>
                    <a:pt x="1" y="3282"/>
                    <a:pt x="138" y="4204"/>
                  </a:cubicBezTo>
                  <a:cubicBezTo>
                    <a:pt x="976" y="8933"/>
                    <a:pt x="6085" y="10566"/>
                    <a:pt x="11054" y="10566"/>
                  </a:cubicBezTo>
                  <a:cubicBezTo>
                    <a:pt x="13986" y="10566"/>
                    <a:pt x="16870" y="9997"/>
                    <a:pt x="18798" y="9160"/>
                  </a:cubicBezTo>
                  <a:cubicBezTo>
                    <a:pt x="18998" y="9060"/>
                    <a:pt x="19235" y="8996"/>
                    <a:pt x="19468" y="8996"/>
                  </a:cubicBezTo>
                  <a:cubicBezTo>
                    <a:pt x="19553" y="8996"/>
                    <a:pt x="19638" y="9005"/>
                    <a:pt x="19721" y="9023"/>
                  </a:cubicBezTo>
                  <a:cubicBezTo>
                    <a:pt x="19960" y="9160"/>
                    <a:pt x="20165" y="9399"/>
                    <a:pt x="20268" y="9638"/>
                  </a:cubicBezTo>
                  <a:cubicBezTo>
                    <a:pt x="22590" y="13889"/>
                    <a:pt x="26913" y="15939"/>
                    <a:pt x="31366" y="15939"/>
                  </a:cubicBezTo>
                  <a:cubicBezTo>
                    <a:pt x="34253" y="15939"/>
                    <a:pt x="37193" y="15078"/>
                    <a:pt x="39680" y="13398"/>
                  </a:cubicBezTo>
                  <a:cubicBezTo>
                    <a:pt x="41594" y="12099"/>
                    <a:pt x="43747" y="10185"/>
                    <a:pt x="44294" y="7930"/>
                  </a:cubicBezTo>
                  <a:cubicBezTo>
                    <a:pt x="46282" y="9000"/>
                    <a:pt x="48494" y="9540"/>
                    <a:pt x="50715" y="9540"/>
                  </a:cubicBezTo>
                  <a:cubicBezTo>
                    <a:pt x="51968" y="9540"/>
                    <a:pt x="53224" y="9368"/>
                    <a:pt x="54444" y="9023"/>
                  </a:cubicBezTo>
                  <a:cubicBezTo>
                    <a:pt x="56495" y="8442"/>
                    <a:pt x="58511" y="7212"/>
                    <a:pt x="59229" y="5230"/>
                  </a:cubicBezTo>
                  <a:cubicBezTo>
                    <a:pt x="59400" y="4785"/>
                    <a:pt x="59502" y="4341"/>
                    <a:pt x="59536" y="3897"/>
                  </a:cubicBezTo>
                  <a:lnTo>
                    <a:pt x="59536" y="3897"/>
                  </a:lnTo>
                  <a:cubicBezTo>
                    <a:pt x="58000" y="4232"/>
                    <a:pt x="56426" y="4398"/>
                    <a:pt x="54853" y="4398"/>
                  </a:cubicBezTo>
                  <a:cubicBezTo>
                    <a:pt x="50165" y="4398"/>
                    <a:pt x="45484" y="2918"/>
                    <a:pt x="41799" y="1"/>
                  </a:cubicBezTo>
                  <a:close/>
                </a:path>
              </a:pathLst>
            </a:custGeom>
            <a:solidFill>
              <a:srgbClr val="92D050"/>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266" name="Google Shape;266;p15"/>
            <p:cNvSpPr/>
            <p:nvPr/>
          </p:nvSpPr>
          <p:spPr>
            <a:xfrm>
              <a:off x="1425725" y="1420126"/>
              <a:ext cx="1413268" cy="770427"/>
            </a:xfrm>
            <a:custGeom>
              <a:avLst/>
              <a:gdLst/>
              <a:ahLst/>
              <a:cxnLst/>
              <a:rect l="l" t="t" r="r" b="b"/>
              <a:pathLst>
                <a:path w="62784" h="34226" extrusionOk="0">
                  <a:moveTo>
                    <a:pt x="34326" y="979"/>
                  </a:moveTo>
                  <a:cubicBezTo>
                    <a:pt x="34676" y="979"/>
                    <a:pt x="35027" y="1016"/>
                    <a:pt x="35374" y="1089"/>
                  </a:cubicBezTo>
                  <a:cubicBezTo>
                    <a:pt x="36672" y="1430"/>
                    <a:pt x="37800" y="2217"/>
                    <a:pt x="38552" y="3344"/>
                  </a:cubicBezTo>
                  <a:cubicBezTo>
                    <a:pt x="39475" y="4780"/>
                    <a:pt x="40056" y="6420"/>
                    <a:pt x="40192" y="8129"/>
                  </a:cubicBezTo>
                  <a:cubicBezTo>
                    <a:pt x="40192" y="8368"/>
                    <a:pt x="40363" y="8573"/>
                    <a:pt x="40568" y="8642"/>
                  </a:cubicBezTo>
                  <a:cubicBezTo>
                    <a:pt x="40618" y="8656"/>
                    <a:pt x="40668" y="8663"/>
                    <a:pt x="40717" y="8663"/>
                  </a:cubicBezTo>
                  <a:cubicBezTo>
                    <a:pt x="40901" y="8663"/>
                    <a:pt x="41068" y="8565"/>
                    <a:pt x="41149" y="8402"/>
                  </a:cubicBezTo>
                  <a:cubicBezTo>
                    <a:pt x="41979" y="6659"/>
                    <a:pt x="43728" y="5588"/>
                    <a:pt x="45597" y="5588"/>
                  </a:cubicBezTo>
                  <a:cubicBezTo>
                    <a:pt x="46037" y="5588"/>
                    <a:pt x="46483" y="5647"/>
                    <a:pt x="46925" y="5771"/>
                  </a:cubicBezTo>
                  <a:cubicBezTo>
                    <a:pt x="49249" y="6420"/>
                    <a:pt x="50514" y="8539"/>
                    <a:pt x="50753" y="10863"/>
                  </a:cubicBezTo>
                  <a:cubicBezTo>
                    <a:pt x="50890" y="12162"/>
                    <a:pt x="50787" y="13529"/>
                    <a:pt x="50445" y="14793"/>
                  </a:cubicBezTo>
                  <a:cubicBezTo>
                    <a:pt x="50391" y="15119"/>
                    <a:pt x="50638" y="15402"/>
                    <a:pt x="50931" y="15402"/>
                  </a:cubicBezTo>
                  <a:cubicBezTo>
                    <a:pt x="51007" y="15402"/>
                    <a:pt x="51086" y="15383"/>
                    <a:pt x="51163" y="15340"/>
                  </a:cubicBezTo>
                  <a:cubicBezTo>
                    <a:pt x="51986" y="14838"/>
                    <a:pt x="52877" y="14619"/>
                    <a:pt x="53778" y="14619"/>
                  </a:cubicBezTo>
                  <a:cubicBezTo>
                    <a:pt x="56432" y="14619"/>
                    <a:pt x="59175" y="16521"/>
                    <a:pt x="60527" y="18690"/>
                  </a:cubicBezTo>
                  <a:cubicBezTo>
                    <a:pt x="61074" y="19510"/>
                    <a:pt x="61348" y="20501"/>
                    <a:pt x="61245" y="21458"/>
                  </a:cubicBezTo>
                  <a:cubicBezTo>
                    <a:pt x="61040" y="22415"/>
                    <a:pt x="60596" y="23269"/>
                    <a:pt x="59946" y="23953"/>
                  </a:cubicBezTo>
                  <a:cubicBezTo>
                    <a:pt x="59263" y="24671"/>
                    <a:pt x="58477" y="25320"/>
                    <a:pt x="57657" y="25901"/>
                  </a:cubicBezTo>
                  <a:cubicBezTo>
                    <a:pt x="56768" y="26482"/>
                    <a:pt x="55811" y="26960"/>
                    <a:pt x="54820" y="27234"/>
                  </a:cubicBezTo>
                  <a:cubicBezTo>
                    <a:pt x="54332" y="27361"/>
                    <a:pt x="53848" y="27418"/>
                    <a:pt x="53369" y="27418"/>
                  </a:cubicBezTo>
                  <a:cubicBezTo>
                    <a:pt x="51665" y="27418"/>
                    <a:pt x="50025" y="26701"/>
                    <a:pt x="48531" y="25901"/>
                  </a:cubicBezTo>
                  <a:cubicBezTo>
                    <a:pt x="48053" y="25593"/>
                    <a:pt x="47575" y="25320"/>
                    <a:pt x="47062" y="25115"/>
                  </a:cubicBezTo>
                  <a:cubicBezTo>
                    <a:pt x="46915" y="25066"/>
                    <a:pt x="46765" y="25042"/>
                    <a:pt x="46617" y="25042"/>
                  </a:cubicBezTo>
                  <a:cubicBezTo>
                    <a:pt x="46250" y="25042"/>
                    <a:pt x="45895" y="25188"/>
                    <a:pt x="45626" y="25457"/>
                  </a:cubicBezTo>
                  <a:cubicBezTo>
                    <a:pt x="45285" y="25798"/>
                    <a:pt x="44977" y="26174"/>
                    <a:pt x="44738" y="26584"/>
                  </a:cubicBezTo>
                  <a:cubicBezTo>
                    <a:pt x="44464" y="26995"/>
                    <a:pt x="44157" y="27370"/>
                    <a:pt x="43849" y="27746"/>
                  </a:cubicBezTo>
                  <a:cubicBezTo>
                    <a:pt x="41320" y="30788"/>
                    <a:pt x="37698" y="33010"/>
                    <a:pt x="33665" y="33180"/>
                  </a:cubicBezTo>
                  <a:cubicBezTo>
                    <a:pt x="33530" y="33185"/>
                    <a:pt x="33395" y="33187"/>
                    <a:pt x="33261" y="33187"/>
                  </a:cubicBezTo>
                  <a:cubicBezTo>
                    <a:pt x="31384" y="33187"/>
                    <a:pt x="29547" y="32743"/>
                    <a:pt x="27889" y="31882"/>
                  </a:cubicBezTo>
                  <a:cubicBezTo>
                    <a:pt x="26009" y="30856"/>
                    <a:pt x="24608" y="29216"/>
                    <a:pt x="23412" y="27507"/>
                  </a:cubicBezTo>
                  <a:cubicBezTo>
                    <a:pt x="23104" y="27063"/>
                    <a:pt x="22797" y="26619"/>
                    <a:pt x="22523" y="26140"/>
                  </a:cubicBezTo>
                  <a:cubicBezTo>
                    <a:pt x="22421" y="25986"/>
                    <a:pt x="22258" y="25909"/>
                    <a:pt x="22100" y="25909"/>
                  </a:cubicBezTo>
                  <a:cubicBezTo>
                    <a:pt x="21942" y="25909"/>
                    <a:pt x="21788" y="25986"/>
                    <a:pt x="21703" y="26140"/>
                  </a:cubicBezTo>
                  <a:cubicBezTo>
                    <a:pt x="20131" y="28464"/>
                    <a:pt x="17568" y="29865"/>
                    <a:pt x="14936" y="30515"/>
                  </a:cubicBezTo>
                  <a:cubicBezTo>
                    <a:pt x="13678" y="30825"/>
                    <a:pt x="12343" y="31002"/>
                    <a:pt x="11009" y="31002"/>
                  </a:cubicBezTo>
                  <a:cubicBezTo>
                    <a:pt x="9262" y="31002"/>
                    <a:pt x="7517" y="30700"/>
                    <a:pt x="5948" y="30002"/>
                  </a:cubicBezTo>
                  <a:cubicBezTo>
                    <a:pt x="3487" y="28874"/>
                    <a:pt x="1265" y="26584"/>
                    <a:pt x="1094" y="23748"/>
                  </a:cubicBezTo>
                  <a:cubicBezTo>
                    <a:pt x="958" y="21082"/>
                    <a:pt x="2530" y="18485"/>
                    <a:pt x="4820" y="17152"/>
                  </a:cubicBezTo>
                  <a:cubicBezTo>
                    <a:pt x="6120" y="16390"/>
                    <a:pt x="7627" y="15982"/>
                    <a:pt x="9149" y="15982"/>
                  </a:cubicBezTo>
                  <a:cubicBezTo>
                    <a:pt x="9266" y="15982"/>
                    <a:pt x="9384" y="15985"/>
                    <a:pt x="9502" y="15990"/>
                  </a:cubicBezTo>
                  <a:cubicBezTo>
                    <a:pt x="11245" y="16024"/>
                    <a:pt x="12920" y="16434"/>
                    <a:pt x="14492" y="17152"/>
                  </a:cubicBezTo>
                  <a:cubicBezTo>
                    <a:pt x="14571" y="17207"/>
                    <a:pt x="14653" y="17231"/>
                    <a:pt x="14732" y="17231"/>
                  </a:cubicBezTo>
                  <a:cubicBezTo>
                    <a:pt x="14996" y="17231"/>
                    <a:pt x="15220" y="16962"/>
                    <a:pt x="15141" y="16673"/>
                  </a:cubicBezTo>
                  <a:cubicBezTo>
                    <a:pt x="14287" y="12982"/>
                    <a:pt x="13364" y="8505"/>
                    <a:pt x="15893" y="5224"/>
                  </a:cubicBezTo>
                  <a:cubicBezTo>
                    <a:pt x="17097" y="3738"/>
                    <a:pt x="18850" y="2966"/>
                    <a:pt x="20616" y="2966"/>
                  </a:cubicBezTo>
                  <a:cubicBezTo>
                    <a:pt x="22058" y="2966"/>
                    <a:pt x="23509" y="3481"/>
                    <a:pt x="24676" y="4541"/>
                  </a:cubicBezTo>
                  <a:cubicBezTo>
                    <a:pt x="25941" y="5873"/>
                    <a:pt x="26590" y="7685"/>
                    <a:pt x="26453" y="9496"/>
                  </a:cubicBezTo>
                  <a:cubicBezTo>
                    <a:pt x="26453" y="9800"/>
                    <a:pt x="26686" y="9967"/>
                    <a:pt x="26922" y="9967"/>
                  </a:cubicBezTo>
                  <a:cubicBezTo>
                    <a:pt x="27078" y="9967"/>
                    <a:pt x="27236" y="9893"/>
                    <a:pt x="27329" y="9738"/>
                  </a:cubicBezTo>
                  <a:lnTo>
                    <a:pt x="27329" y="9738"/>
                  </a:lnTo>
                  <a:cubicBezTo>
                    <a:pt x="27448" y="9711"/>
                    <a:pt x="27549" y="9624"/>
                    <a:pt x="27581" y="9462"/>
                  </a:cubicBezTo>
                  <a:cubicBezTo>
                    <a:pt x="27752" y="8676"/>
                    <a:pt x="27821" y="7890"/>
                    <a:pt x="28060" y="7138"/>
                  </a:cubicBezTo>
                  <a:cubicBezTo>
                    <a:pt x="28265" y="6386"/>
                    <a:pt x="28538" y="5668"/>
                    <a:pt x="28880" y="4951"/>
                  </a:cubicBezTo>
                  <a:cubicBezTo>
                    <a:pt x="29461" y="3652"/>
                    <a:pt x="30418" y="2558"/>
                    <a:pt x="31614" y="1806"/>
                  </a:cubicBezTo>
                  <a:cubicBezTo>
                    <a:pt x="32416" y="1255"/>
                    <a:pt x="33365" y="979"/>
                    <a:pt x="34326" y="979"/>
                  </a:cubicBezTo>
                  <a:close/>
                  <a:moveTo>
                    <a:pt x="34413" y="1"/>
                  </a:moveTo>
                  <a:cubicBezTo>
                    <a:pt x="32007" y="1"/>
                    <a:pt x="29819" y="1720"/>
                    <a:pt x="28641" y="3857"/>
                  </a:cubicBezTo>
                  <a:cubicBezTo>
                    <a:pt x="28162" y="4677"/>
                    <a:pt x="27786" y="5532"/>
                    <a:pt x="27513" y="6454"/>
                  </a:cubicBezTo>
                  <a:cubicBezTo>
                    <a:pt x="27443" y="6691"/>
                    <a:pt x="27375" y="6927"/>
                    <a:pt x="27310" y="7163"/>
                  </a:cubicBezTo>
                  <a:lnTo>
                    <a:pt x="27310" y="7163"/>
                  </a:lnTo>
                  <a:cubicBezTo>
                    <a:pt x="27289" y="7063"/>
                    <a:pt x="27265" y="6964"/>
                    <a:pt x="27240" y="6865"/>
                  </a:cubicBezTo>
                  <a:cubicBezTo>
                    <a:pt x="26966" y="5976"/>
                    <a:pt x="26522" y="5122"/>
                    <a:pt x="25941" y="4370"/>
                  </a:cubicBezTo>
                  <a:cubicBezTo>
                    <a:pt x="24621" y="2670"/>
                    <a:pt x="22661" y="1803"/>
                    <a:pt x="20692" y="1803"/>
                  </a:cubicBezTo>
                  <a:cubicBezTo>
                    <a:pt x="18939" y="1803"/>
                    <a:pt x="17179" y="2491"/>
                    <a:pt x="15859" y="3891"/>
                  </a:cubicBezTo>
                  <a:cubicBezTo>
                    <a:pt x="14560" y="5327"/>
                    <a:pt x="13740" y="7104"/>
                    <a:pt x="13501" y="9018"/>
                  </a:cubicBezTo>
                  <a:cubicBezTo>
                    <a:pt x="13170" y="11362"/>
                    <a:pt x="13553" y="13707"/>
                    <a:pt x="14046" y="15982"/>
                  </a:cubicBezTo>
                  <a:lnTo>
                    <a:pt x="14046" y="15982"/>
                  </a:lnTo>
                  <a:cubicBezTo>
                    <a:pt x="12797" y="15388"/>
                    <a:pt x="11440" y="15013"/>
                    <a:pt x="10083" y="14930"/>
                  </a:cubicBezTo>
                  <a:cubicBezTo>
                    <a:pt x="9817" y="14909"/>
                    <a:pt x="9552" y="14898"/>
                    <a:pt x="9288" y="14898"/>
                  </a:cubicBezTo>
                  <a:cubicBezTo>
                    <a:pt x="7856" y="14898"/>
                    <a:pt x="6460" y="15208"/>
                    <a:pt x="5161" y="15785"/>
                  </a:cubicBezTo>
                  <a:cubicBezTo>
                    <a:pt x="2427" y="17083"/>
                    <a:pt x="582" y="19681"/>
                    <a:pt x="274" y="22654"/>
                  </a:cubicBezTo>
                  <a:cubicBezTo>
                    <a:pt x="1" y="25696"/>
                    <a:pt x="1846" y="28498"/>
                    <a:pt x="4375" y="30070"/>
                  </a:cubicBezTo>
                  <a:cubicBezTo>
                    <a:pt x="6370" y="31335"/>
                    <a:pt x="8763" y="31839"/>
                    <a:pt x="11148" y="31839"/>
                  </a:cubicBezTo>
                  <a:cubicBezTo>
                    <a:pt x="12114" y="31839"/>
                    <a:pt x="13078" y="31756"/>
                    <a:pt x="14013" y="31608"/>
                  </a:cubicBezTo>
                  <a:cubicBezTo>
                    <a:pt x="17078" y="31103"/>
                    <a:pt x="20085" y="29691"/>
                    <a:pt x="22061" y="27266"/>
                  </a:cubicBezTo>
                  <a:lnTo>
                    <a:pt x="22061" y="27266"/>
                  </a:lnTo>
                  <a:cubicBezTo>
                    <a:pt x="23185" y="28998"/>
                    <a:pt x="24426" y="30662"/>
                    <a:pt x="26078" y="31916"/>
                  </a:cubicBezTo>
                  <a:cubicBezTo>
                    <a:pt x="27821" y="33215"/>
                    <a:pt x="29871" y="34001"/>
                    <a:pt x="32058" y="34172"/>
                  </a:cubicBezTo>
                  <a:cubicBezTo>
                    <a:pt x="32445" y="34208"/>
                    <a:pt x="32830" y="34226"/>
                    <a:pt x="33214" y="34226"/>
                  </a:cubicBezTo>
                  <a:cubicBezTo>
                    <a:pt x="37132" y="34226"/>
                    <a:pt x="40836" y="32363"/>
                    <a:pt x="43576" y="29592"/>
                  </a:cubicBezTo>
                  <a:cubicBezTo>
                    <a:pt x="44328" y="28806"/>
                    <a:pt x="45011" y="27986"/>
                    <a:pt x="45626" y="27131"/>
                  </a:cubicBezTo>
                  <a:cubicBezTo>
                    <a:pt x="45866" y="26789"/>
                    <a:pt x="46105" y="26208"/>
                    <a:pt x="46515" y="26072"/>
                  </a:cubicBezTo>
                  <a:cubicBezTo>
                    <a:pt x="46548" y="26061"/>
                    <a:pt x="46580" y="26056"/>
                    <a:pt x="46613" y="26056"/>
                  </a:cubicBezTo>
                  <a:cubicBezTo>
                    <a:pt x="46785" y="26056"/>
                    <a:pt x="46952" y="26191"/>
                    <a:pt x="47096" y="26277"/>
                  </a:cubicBezTo>
                  <a:lnTo>
                    <a:pt x="47882" y="26755"/>
                  </a:lnTo>
                  <a:cubicBezTo>
                    <a:pt x="49571" y="27697"/>
                    <a:pt x="51394" y="28503"/>
                    <a:pt x="53334" y="28503"/>
                  </a:cubicBezTo>
                  <a:cubicBezTo>
                    <a:pt x="53789" y="28503"/>
                    <a:pt x="54250" y="28459"/>
                    <a:pt x="54717" y="28362"/>
                  </a:cubicBezTo>
                  <a:cubicBezTo>
                    <a:pt x="55811" y="28122"/>
                    <a:pt x="56836" y="27678"/>
                    <a:pt x="57793" y="27029"/>
                  </a:cubicBezTo>
                  <a:cubicBezTo>
                    <a:pt x="58716" y="26448"/>
                    <a:pt x="59571" y="25764"/>
                    <a:pt x="60357" y="24978"/>
                  </a:cubicBezTo>
                  <a:cubicBezTo>
                    <a:pt x="61826" y="23440"/>
                    <a:pt x="62783" y="21321"/>
                    <a:pt x="61963" y="19202"/>
                  </a:cubicBezTo>
                  <a:cubicBezTo>
                    <a:pt x="61211" y="17254"/>
                    <a:pt x="59502" y="15648"/>
                    <a:pt x="57622" y="14691"/>
                  </a:cubicBezTo>
                  <a:cubicBezTo>
                    <a:pt x="56443" y="14054"/>
                    <a:pt x="55084" y="13629"/>
                    <a:pt x="53737" y="13629"/>
                  </a:cubicBezTo>
                  <a:cubicBezTo>
                    <a:pt x="53133" y="13629"/>
                    <a:pt x="52531" y="13714"/>
                    <a:pt x="51949" y="13905"/>
                  </a:cubicBezTo>
                  <a:cubicBezTo>
                    <a:pt x="51811" y="13954"/>
                    <a:pt x="51678" y="14007"/>
                    <a:pt x="51549" y="14062"/>
                  </a:cubicBezTo>
                  <a:lnTo>
                    <a:pt x="51549" y="14062"/>
                  </a:lnTo>
                  <a:cubicBezTo>
                    <a:pt x="51899" y="11806"/>
                    <a:pt x="51869" y="9402"/>
                    <a:pt x="50650" y="7411"/>
                  </a:cubicBezTo>
                  <a:cubicBezTo>
                    <a:pt x="49525" y="5647"/>
                    <a:pt x="47596" y="4629"/>
                    <a:pt x="45580" y="4629"/>
                  </a:cubicBezTo>
                  <a:cubicBezTo>
                    <a:pt x="44901" y="4629"/>
                    <a:pt x="44213" y="4744"/>
                    <a:pt x="43542" y="4985"/>
                  </a:cubicBezTo>
                  <a:cubicBezTo>
                    <a:pt x="42568" y="5341"/>
                    <a:pt x="41693" y="5945"/>
                    <a:pt x="41021" y="6739"/>
                  </a:cubicBezTo>
                  <a:lnTo>
                    <a:pt x="41021" y="6739"/>
                  </a:lnTo>
                  <a:cubicBezTo>
                    <a:pt x="40774" y="5530"/>
                    <a:pt x="40334" y="4367"/>
                    <a:pt x="39714" y="3276"/>
                  </a:cubicBezTo>
                  <a:cubicBezTo>
                    <a:pt x="38894" y="1943"/>
                    <a:pt x="37698" y="884"/>
                    <a:pt x="36228" y="337"/>
                  </a:cubicBezTo>
                  <a:cubicBezTo>
                    <a:pt x="35617" y="106"/>
                    <a:pt x="35008" y="1"/>
                    <a:pt x="34413" y="1"/>
                  </a:cubicBezTo>
                  <a:close/>
                </a:path>
              </a:pathLst>
            </a:custGeom>
            <a:solidFill>
              <a:srgbClr val="92D050"/>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grpSp>
      <p:pic>
        <p:nvPicPr>
          <p:cNvPr id="2" name="Imagen 1">
            <a:extLst>
              <a:ext uri="{FF2B5EF4-FFF2-40B4-BE49-F238E27FC236}">
                <a16:creationId xmlns:a16="http://schemas.microsoft.com/office/drawing/2014/main" id="{FFB14602-3035-B598-B35D-12ABA0B5F408}"/>
              </a:ext>
            </a:extLst>
          </p:cNvPr>
          <p:cNvPicPr>
            <a:picLocks noChangeAspect="1"/>
          </p:cNvPicPr>
          <p:nvPr/>
        </p:nvPicPr>
        <p:blipFill>
          <a:blip r:embed="rId3"/>
          <a:stretch>
            <a:fillRect/>
          </a:stretch>
        </p:blipFill>
        <p:spPr>
          <a:xfrm>
            <a:off x="9353909" y="5808816"/>
            <a:ext cx="2743200" cy="991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2000"/>
                                        <p:tgtEl>
                                          <p:spTgt spid="2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fade">
                                      <p:cBhvr>
                                        <p:cTn id="1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 name="Google Shape;85;p16">
            <a:extLst>
              <a:ext uri="{FF2B5EF4-FFF2-40B4-BE49-F238E27FC236}">
                <a16:creationId xmlns:a16="http://schemas.microsoft.com/office/drawing/2014/main" id="{C3375181-22D3-E69F-6F63-5617D6BA01AE}"/>
              </a:ext>
            </a:extLst>
          </p:cNvPr>
          <p:cNvGrpSpPr/>
          <p:nvPr/>
        </p:nvGrpSpPr>
        <p:grpSpPr>
          <a:xfrm>
            <a:off x="4813505" y="2529001"/>
            <a:ext cx="2564991" cy="2565881"/>
            <a:chOff x="3610128" y="1896750"/>
            <a:chExt cx="1923743" cy="1924411"/>
          </a:xfrm>
        </p:grpSpPr>
        <p:grpSp>
          <p:nvGrpSpPr>
            <p:cNvPr id="3" name="Google Shape;86;p16">
              <a:extLst>
                <a:ext uri="{FF2B5EF4-FFF2-40B4-BE49-F238E27FC236}">
                  <a16:creationId xmlns:a16="http://schemas.microsoft.com/office/drawing/2014/main" id="{3408E5E6-6412-26FC-E744-B15C90EA2CC0}"/>
                </a:ext>
              </a:extLst>
            </p:cNvPr>
            <p:cNvGrpSpPr/>
            <p:nvPr/>
          </p:nvGrpSpPr>
          <p:grpSpPr>
            <a:xfrm>
              <a:off x="3610128" y="1896750"/>
              <a:ext cx="1923743" cy="1924411"/>
              <a:chOff x="3802620" y="1176257"/>
              <a:chExt cx="1538872" cy="1539406"/>
            </a:xfrm>
          </p:grpSpPr>
          <p:sp>
            <p:nvSpPr>
              <p:cNvPr id="5" name="Google Shape;87;p16">
                <a:extLst>
                  <a:ext uri="{FF2B5EF4-FFF2-40B4-BE49-F238E27FC236}">
                    <a16:creationId xmlns:a16="http://schemas.microsoft.com/office/drawing/2014/main" id="{807C3858-183E-7EFF-D671-0AC1E098EBC5}"/>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chemeClr val="lt1"/>
                  </a:gs>
                </a:gsLst>
                <a:lin ang="16200038" scaled="0"/>
              </a:gradFill>
              <a:ln>
                <a:noFill/>
              </a:ln>
            </p:spPr>
            <p:txBody>
              <a:bodyPr spcFirstLastPara="1" wrap="square" lIns="121900" tIns="121900" rIns="121900" bIns="121900" anchor="ctr" anchorCtr="0">
                <a:noAutofit/>
              </a:bodyPr>
              <a:lstStyle/>
              <a:p>
                <a:endParaRPr sz="1867">
                  <a:latin typeface="Work Sans" pitchFamily="2" charset="0"/>
                </a:endParaRPr>
              </a:p>
            </p:txBody>
          </p:sp>
          <p:sp>
            <p:nvSpPr>
              <p:cNvPr id="6" name="Google Shape;88;p16">
                <a:extLst>
                  <a:ext uri="{FF2B5EF4-FFF2-40B4-BE49-F238E27FC236}">
                    <a16:creationId xmlns:a16="http://schemas.microsoft.com/office/drawing/2014/main" id="{4B825930-9B7E-F57E-DD53-66B82DEB832C}"/>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121900" tIns="121900" rIns="121900" bIns="121900" anchor="ctr" anchorCtr="0">
                <a:noAutofit/>
              </a:bodyPr>
              <a:lstStyle/>
              <a:p>
                <a:endParaRPr sz="1867">
                  <a:latin typeface="Work Sans" pitchFamily="2" charset="0"/>
                </a:endParaRPr>
              </a:p>
            </p:txBody>
          </p:sp>
        </p:grpSp>
        <p:sp>
          <p:nvSpPr>
            <p:cNvPr id="4" name="Google Shape;89;p16">
              <a:extLst>
                <a:ext uri="{FF2B5EF4-FFF2-40B4-BE49-F238E27FC236}">
                  <a16:creationId xmlns:a16="http://schemas.microsoft.com/office/drawing/2014/main" id="{1CA2976A-D901-56C1-E472-00378201328B}"/>
                </a:ext>
              </a:extLst>
            </p:cNvPr>
            <p:cNvSpPr txBox="1"/>
            <p:nvPr/>
          </p:nvSpPr>
          <p:spPr>
            <a:xfrm>
              <a:off x="3704347" y="2486205"/>
              <a:ext cx="1695601" cy="7455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38AA00"/>
                  </a:solidFill>
                  <a:latin typeface="Work Sans" pitchFamily="2" charset="0"/>
                  <a:ea typeface="Fira Sans Extra Condensed SemiBold"/>
                  <a:cs typeface="Fira Sans Extra Condensed SemiBold"/>
                  <a:sym typeface="Fira Sans Extra Condensed SemiBold"/>
                </a:rPr>
                <a:t>Para recordar</a:t>
              </a:r>
              <a:endParaRPr sz="3200" b="1" dirty="0">
                <a:solidFill>
                  <a:srgbClr val="38AA00"/>
                </a:solidFill>
                <a:latin typeface="Work Sans" pitchFamily="2" charset="0"/>
                <a:ea typeface="Fira Sans Extra Condensed SemiBold"/>
                <a:cs typeface="Fira Sans Extra Condensed SemiBold"/>
                <a:sym typeface="Fira Sans Extra Condensed SemiBold"/>
              </a:endParaRPr>
            </a:p>
          </p:txBody>
        </p:sp>
      </p:grpSp>
      <p:sp>
        <p:nvSpPr>
          <p:cNvPr id="7" name="Google Shape;90;p16">
            <a:extLst>
              <a:ext uri="{FF2B5EF4-FFF2-40B4-BE49-F238E27FC236}">
                <a16:creationId xmlns:a16="http://schemas.microsoft.com/office/drawing/2014/main" id="{939D7E28-0CFF-E458-C26B-C6DE946B8562}"/>
              </a:ext>
            </a:extLst>
          </p:cNvPr>
          <p:cNvSpPr/>
          <p:nvPr/>
        </p:nvSpPr>
        <p:spPr>
          <a:xfrm>
            <a:off x="106116" y="655317"/>
            <a:ext cx="4497077" cy="1109600"/>
          </a:xfrm>
          <a:prstGeom prst="roundRect">
            <a:avLst>
              <a:gd name="adj" fmla="val 50000"/>
            </a:avLst>
          </a:prstGeom>
          <a:solidFill>
            <a:srgbClr val="00B050"/>
          </a:solidFill>
          <a:ln>
            <a:noFill/>
          </a:ln>
        </p:spPr>
        <p:txBody>
          <a:bodyPr spcFirstLastPara="1" wrap="square" lIns="121900" tIns="121900" rIns="121900" bIns="121900" anchor="ctr" anchorCtr="0">
            <a:noAutofit/>
          </a:bodyPr>
          <a:lstStyle/>
          <a:p>
            <a:endParaRPr sz="1867"/>
          </a:p>
        </p:txBody>
      </p:sp>
      <p:sp>
        <p:nvSpPr>
          <p:cNvPr id="9" name="Google Shape;95;p16">
            <a:extLst>
              <a:ext uri="{FF2B5EF4-FFF2-40B4-BE49-F238E27FC236}">
                <a16:creationId xmlns:a16="http://schemas.microsoft.com/office/drawing/2014/main" id="{F5C13C34-3127-E242-C3A7-017C0CF9B5C3}"/>
              </a:ext>
            </a:extLst>
          </p:cNvPr>
          <p:cNvSpPr txBox="1"/>
          <p:nvPr/>
        </p:nvSpPr>
        <p:spPr>
          <a:xfrm>
            <a:off x="448342" y="945443"/>
            <a:ext cx="3507955" cy="5820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chemeClr val="dk1"/>
              </a:buClr>
              <a:buSzPts val="1800"/>
              <a:buFont typeface="Work Sans"/>
              <a:buNone/>
            </a:pPr>
            <a:r>
              <a:rPr lang="es-CO" sz="1600" b="1" i="0" u="none" strike="noStrike" cap="none" dirty="0">
                <a:solidFill>
                  <a:schemeClr val="bg1"/>
                </a:solidFill>
                <a:latin typeface="Work Sans"/>
                <a:ea typeface="Work Sans"/>
                <a:cs typeface="Work Sans"/>
                <a:sym typeface="Work Sans"/>
              </a:rPr>
              <a:t>100% de los </a:t>
            </a:r>
            <a:r>
              <a:rPr lang="es-CO" sz="1600" b="1" i="0" u="none" strike="noStrike" cap="none" dirty="0" err="1">
                <a:solidFill>
                  <a:schemeClr val="bg1"/>
                </a:solidFill>
                <a:latin typeface="Work Sans"/>
                <a:ea typeface="Work Sans"/>
                <a:cs typeface="Work Sans"/>
                <a:sym typeface="Work Sans"/>
              </a:rPr>
              <a:t>RAPs</a:t>
            </a:r>
            <a:r>
              <a:rPr lang="es-CO" sz="1600" b="1" i="0" u="none" strike="noStrike" cap="none" dirty="0">
                <a:solidFill>
                  <a:schemeClr val="bg1"/>
                </a:solidFill>
                <a:latin typeface="Work Sans"/>
                <a:ea typeface="Work Sans"/>
                <a:cs typeface="Work Sans"/>
                <a:sym typeface="Work Sans"/>
              </a:rPr>
              <a:t> de etapa lectiva con juicios evaluativos aprobados en </a:t>
            </a:r>
            <a:r>
              <a:rPr lang="es-CO" sz="1600" b="1" dirty="0" err="1">
                <a:solidFill>
                  <a:schemeClr val="bg1"/>
                </a:solidFill>
                <a:latin typeface="Work Sans"/>
                <a:ea typeface="Work Sans"/>
                <a:cs typeface="Work Sans"/>
                <a:sym typeface="Work Sans"/>
              </a:rPr>
              <a:t>SofiaPlus</a:t>
            </a:r>
            <a:r>
              <a:rPr lang="es-CO" sz="1600" b="1" dirty="0">
                <a:solidFill>
                  <a:schemeClr val="bg1"/>
                </a:solidFill>
                <a:latin typeface="Work Sans"/>
                <a:ea typeface="Work Sans"/>
                <a:cs typeface="Work Sans"/>
                <a:sym typeface="Work Sans"/>
              </a:rPr>
              <a:t>.</a:t>
            </a:r>
            <a:endParaRPr lang="es-CO" sz="1600" b="0" i="0" u="none" strike="noStrike" cap="none" dirty="0">
              <a:solidFill>
                <a:schemeClr val="bg1"/>
              </a:solidFill>
              <a:latin typeface="Work Sans"/>
              <a:ea typeface="Work Sans"/>
              <a:cs typeface="Work Sans"/>
            </a:endParaRPr>
          </a:p>
        </p:txBody>
      </p:sp>
      <p:sp>
        <p:nvSpPr>
          <p:cNvPr id="11" name="Google Shape;97;p16">
            <a:extLst>
              <a:ext uri="{FF2B5EF4-FFF2-40B4-BE49-F238E27FC236}">
                <a16:creationId xmlns:a16="http://schemas.microsoft.com/office/drawing/2014/main" id="{B9DD3309-3111-9DCD-9F10-668091944666}"/>
              </a:ext>
            </a:extLst>
          </p:cNvPr>
          <p:cNvSpPr/>
          <p:nvPr/>
        </p:nvSpPr>
        <p:spPr>
          <a:xfrm>
            <a:off x="1229987" y="5697265"/>
            <a:ext cx="3779600" cy="1109600"/>
          </a:xfrm>
          <a:prstGeom prst="roundRect">
            <a:avLst>
              <a:gd name="adj" fmla="val 50000"/>
            </a:avLst>
          </a:prstGeom>
          <a:solidFill>
            <a:srgbClr val="FFC000"/>
          </a:solidFill>
          <a:ln>
            <a:noFill/>
          </a:ln>
        </p:spPr>
        <p:txBody>
          <a:bodyPr spcFirstLastPara="1" wrap="square" lIns="121900" tIns="121900" rIns="121900" bIns="121900" anchor="ctr" anchorCtr="0">
            <a:noAutofit/>
          </a:bodyPr>
          <a:lstStyle/>
          <a:p>
            <a:endParaRPr sz="1867"/>
          </a:p>
        </p:txBody>
      </p:sp>
      <p:sp>
        <p:nvSpPr>
          <p:cNvPr id="13" name="Google Shape;99;p16">
            <a:extLst>
              <a:ext uri="{FF2B5EF4-FFF2-40B4-BE49-F238E27FC236}">
                <a16:creationId xmlns:a16="http://schemas.microsoft.com/office/drawing/2014/main" id="{FE512F34-AFDC-8A5E-888F-CF6A01FF2A99}"/>
              </a:ext>
            </a:extLst>
          </p:cNvPr>
          <p:cNvSpPr txBox="1"/>
          <p:nvPr/>
        </p:nvSpPr>
        <p:spPr>
          <a:xfrm>
            <a:off x="1627123" y="5941373"/>
            <a:ext cx="2770359" cy="5820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s-CO" sz="1600" b="1" i="0" u="none" strike="noStrike" cap="none" dirty="0">
                <a:solidFill>
                  <a:schemeClr val="tx1"/>
                </a:solidFill>
                <a:latin typeface="Work Sans"/>
                <a:ea typeface="Work Sans"/>
                <a:cs typeface="Work Sans"/>
                <a:sym typeface="Work Sans"/>
              </a:rPr>
              <a:t>24 meses -tiempos permitidos por el reglamento vigente</a:t>
            </a:r>
            <a:endParaRPr sz="1600" dirty="0">
              <a:solidFill>
                <a:schemeClr val="tx1"/>
              </a:solidFill>
              <a:latin typeface="Work Sans" pitchFamily="2" charset="0"/>
              <a:ea typeface="Roboto"/>
              <a:cs typeface="Roboto"/>
              <a:sym typeface="Roboto"/>
            </a:endParaRPr>
          </a:p>
        </p:txBody>
      </p:sp>
      <p:sp>
        <p:nvSpPr>
          <p:cNvPr id="20" name="Google Shape;109;p16">
            <a:extLst>
              <a:ext uri="{FF2B5EF4-FFF2-40B4-BE49-F238E27FC236}">
                <a16:creationId xmlns:a16="http://schemas.microsoft.com/office/drawing/2014/main" id="{DBD6C35A-150D-FEB5-6280-A8ED556DCE1F}"/>
              </a:ext>
            </a:extLst>
          </p:cNvPr>
          <p:cNvSpPr/>
          <p:nvPr/>
        </p:nvSpPr>
        <p:spPr>
          <a:xfrm>
            <a:off x="3978875" y="5835501"/>
            <a:ext cx="842687" cy="842979"/>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121900" tIns="121900" rIns="121900" bIns="121900" anchor="ctr" anchorCtr="0">
            <a:noAutofit/>
          </a:bodyPr>
          <a:lstStyle/>
          <a:p>
            <a:endParaRPr sz="1867"/>
          </a:p>
        </p:txBody>
      </p:sp>
      <p:cxnSp>
        <p:nvCxnSpPr>
          <p:cNvPr id="260" name="Google Shape;125;p16">
            <a:extLst>
              <a:ext uri="{FF2B5EF4-FFF2-40B4-BE49-F238E27FC236}">
                <a16:creationId xmlns:a16="http://schemas.microsoft.com/office/drawing/2014/main" id="{AAC974EC-6695-9E7A-7C13-470CA5FA1E12}"/>
              </a:ext>
            </a:extLst>
          </p:cNvPr>
          <p:cNvCxnSpPr/>
          <p:nvPr/>
        </p:nvCxnSpPr>
        <p:spPr>
          <a:xfrm flipH="1">
            <a:off x="7431114" y="2878538"/>
            <a:ext cx="1387749" cy="821951"/>
          </a:xfrm>
          <a:prstGeom prst="straightConnector1">
            <a:avLst/>
          </a:prstGeom>
          <a:noFill/>
          <a:ln w="19050" cap="flat" cmpd="sng">
            <a:solidFill>
              <a:schemeClr val="dk1"/>
            </a:solidFill>
            <a:prstDash val="solid"/>
            <a:round/>
            <a:headEnd type="oval" w="med" len="med"/>
            <a:tailEnd type="none" w="med" len="med"/>
          </a:ln>
        </p:spPr>
      </p:cxnSp>
      <p:cxnSp>
        <p:nvCxnSpPr>
          <p:cNvPr id="264" name="Google Shape;133;p16">
            <a:extLst>
              <a:ext uri="{FF2B5EF4-FFF2-40B4-BE49-F238E27FC236}">
                <a16:creationId xmlns:a16="http://schemas.microsoft.com/office/drawing/2014/main" id="{61B61F45-C3DE-131C-6B35-C304096A1E48}"/>
              </a:ext>
            </a:extLst>
          </p:cNvPr>
          <p:cNvCxnSpPr/>
          <p:nvPr/>
        </p:nvCxnSpPr>
        <p:spPr>
          <a:xfrm flipV="1">
            <a:off x="4582957" y="4913137"/>
            <a:ext cx="758560" cy="986320"/>
          </a:xfrm>
          <a:prstGeom prst="straightConnector1">
            <a:avLst/>
          </a:prstGeom>
          <a:noFill/>
          <a:ln w="19050" cap="flat" cmpd="sng">
            <a:solidFill>
              <a:schemeClr val="dk1"/>
            </a:solidFill>
            <a:prstDash val="solid"/>
            <a:round/>
            <a:headEnd type="oval" w="med" len="med"/>
            <a:tailEnd type="none" w="med" len="med"/>
          </a:ln>
        </p:spPr>
      </p:cxnSp>
      <p:cxnSp>
        <p:nvCxnSpPr>
          <p:cNvPr id="265" name="Google Shape;135;p16">
            <a:extLst>
              <a:ext uri="{FF2B5EF4-FFF2-40B4-BE49-F238E27FC236}">
                <a16:creationId xmlns:a16="http://schemas.microsoft.com/office/drawing/2014/main" id="{609E8417-BC73-92BF-7D20-EBFB01C8ECC0}"/>
              </a:ext>
            </a:extLst>
          </p:cNvPr>
          <p:cNvCxnSpPr/>
          <p:nvPr/>
        </p:nvCxnSpPr>
        <p:spPr>
          <a:xfrm>
            <a:off x="4290108" y="1890673"/>
            <a:ext cx="908724" cy="1024192"/>
          </a:xfrm>
          <a:prstGeom prst="straightConnector1">
            <a:avLst/>
          </a:prstGeom>
          <a:noFill/>
          <a:ln w="19050" cap="flat" cmpd="sng">
            <a:solidFill>
              <a:schemeClr val="dk1"/>
            </a:solidFill>
            <a:prstDash val="solid"/>
            <a:round/>
            <a:headEnd type="oval" w="med" len="med"/>
            <a:tailEnd type="none" w="med" len="med"/>
          </a:ln>
        </p:spPr>
      </p:cxnSp>
      <p:sp>
        <p:nvSpPr>
          <p:cNvPr id="269" name="Google Shape;148;p16">
            <a:extLst>
              <a:ext uri="{FF2B5EF4-FFF2-40B4-BE49-F238E27FC236}">
                <a16:creationId xmlns:a16="http://schemas.microsoft.com/office/drawing/2014/main" id="{FDEF2EE1-E5A0-7D7A-1159-AF6C4FF8CEA7}"/>
              </a:ext>
            </a:extLst>
          </p:cNvPr>
          <p:cNvSpPr/>
          <p:nvPr/>
        </p:nvSpPr>
        <p:spPr>
          <a:xfrm>
            <a:off x="4049887" y="948503"/>
            <a:ext cx="397780" cy="397775"/>
          </a:xfrm>
          <a:custGeom>
            <a:avLst/>
            <a:gdLst/>
            <a:ahLst/>
            <a:cxnLst/>
            <a:rect l="l" t="t" r="r" b="b"/>
            <a:pathLst>
              <a:path w="82986" h="82985" extrusionOk="0">
                <a:moveTo>
                  <a:pt x="41493" y="3686"/>
                </a:moveTo>
                <a:cubicBezTo>
                  <a:pt x="43389" y="3686"/>
                  <a:pt x="45246" y="3832"/>
                  <a:pt x="47065" y="4104"/>
                </a:cubicBezTo>
                <a:cubicBezTo>
                  <a:pt x="47065" y="4104"/>
                  <a:pt x="46627" y="4590"/>
                  <a:pt x="46549" y="4619"/>
                </a:cubicBezTo>
                <a:lnTo>
                  <a:pt x="42164" y="6379"/>
                </a:lnTo>
                <a:cubicBezTo>
                  <a:pt x="41532" y="6632"/>
                  <a:pt x="40977" y="7031"/>
                  <a:pt x="40530" y="7546"/>
                </a:cubicBezTo>
                <a:lnTo>
                  <a:pt x="33704" y="15530"/>
                </a:lnTo>
                <a:cubicBezTo>
                  <a:pt x="33607" y="15637"/>
                  <a:pt x="33471" y="15705"/>
                  <a:pt x="33334" y="15714"/>
                </a:cubicBezTo>
                <a:cubicBezTo>
                  <a:pt x="33326" y="15715"/>
                  <a:pt x="33318" y="15715"/>
                  <a:pt x="33310" y="15715"/>
                </a:cubicBezTo>
                <a:cubicBezTo>
                  <a:pt x="33101" y="15715"/>
                  <a:pt x="32972" y="15595"/>
                  <a:pt x="32916" y="15530"/>
                </a:cubicBezTo>
                <a:cubicBezTo>
                  <a:pt x="32673" y="15257"/>
                  <a:pt x="32858" y="14839"/>
                  <a:pt x="32887" y="14791"/>
                </a:cubicBezTo>
                <a:lnTo>
                  <a:pt x="35979" y="8966"/>
                </a:lnTo>
                <a:cubicBezTo>
                  <a:pt x="36436" y="8100"/>
                  <a:pt x="36582" y="7099"/>
                  <a:pt x="36388" y="6146"/>
                </a:cubicBezTo>
                <a:lnTo>
                  <a:pt x="35970" y="4094"/>
                </a:lnTo>
                <a:cubicBezTo>
                  <a:pt x="37769" y="3832"/>
                  <a:pt x="39616" y="3686"/>
                  <a:pt x="41493" y="3686"/>
                </a:cubicBezTo>
                <a:close/>
                <a:moveTo>
                  <a:pt x="16765" y="12924"/>
                </a:moveTo>
                <a:lnTo>
                  <a:pt x="16765" y="18456"/>
                </a:lnTo>
                <a:cubicBezTo>
                  <a:pt x="16765" y="20003"/>
                  <a:pt x="15996" y="21422"/>
                  <a:pt x="14693" y="22268"/>
                </a:cubicBezTo>
                <a:lnTo>
                  <a:pt x="10726" y="24845"/>
                </a:lnTo>
                <a:cubicBezTo>
                  <a:pt x="9802" y="25438"/>
                  <a:pt x="9024" y="26197"/>
                  <a:pt x="8412" y="27101"/>
                </a:cubicBezTo>
                <a:lnTo>
                  <a:pt x="4804" y="32381"/>
                </a:lnTo>
                <a:cubicBezTo>
                  <a:pt x="6710" y="24709"/>
                  <a:pt x="10969" y="17951"/>
                  <a:pt x="16765" y="12924"/>
                </a:cubicBezTo>
                <a:close/>
                <a:moveTo>
                  <a:pt x="8081" y="53745"/>
                </a:moveTo>
                <a:cubicBezTo>
                  <a:pt x="8363" y="53745"/>
                  <a:pt x="8635" y="53891"/>
                  <a:pt x="8791" y="54134"/>
                </a:cubicBezTo>
                <a:lnTo>
                  <a:pt x="13536" y="61524"/>
                </a:lnTo>
                <a:cubicBezTo>
                  <a:pt x="13750" y="61855"/>
                  <a:pt x="14003" y="62156"/>
                  <a:pt x="14295" y="62419"/>
                </a:cubicBezTo>
                <a:lnTo>
                  <a:pt x="18904" y="66629"/>
                </a:lnTo>
                <a:cubicBezTo>
                  <a:pt x="19108" y="66814"/>
                  <a:pt x="19205" y="67086"/>
                  <a:pt x="19176" y="67358"/>
                </a:cubicBezTo>
                <a:lnTo>
                  <a:pt x="18651" y="71588"/>
                </a:lnTo>
                <a:cubicBezTo>
                  <a:pt x="12739" y="67096"/>
                  <a:pt x="8188" y="60902"/>
                  <a:pt x="5728" y="53745"/>
                </a:cubicBezTo>
                <a:close/>
                <a:moveTo>
                  <a:pt x="62759" y="10259"/>
                </a:moveTo>
                <a:cubicBezTo>
                  <a:pt x="70023" y="15218"/>
                  <a:pt x="75478" y="22648"/>
                  <a:pt x="77900" y="31321"/>
                </a:cubicBezTo>
                <a:lnTo>
                  <a:pt x="76947" y="31506"/>
                </a:lnTo>
                <a:cubicBezTo>
                  <a:pt x="75517" y="31778"/>
                  <a:pt x="74370" y="32867"/>
                  <a:pt x="74020" y="34277"/>
                </a:cubicBezTo>
                <a:lnTo>
                  <a:pt x="73650" y="35775"/>
                </a:lnTo>
                <a:cubicBezTo>
                  <a:pt x="73650" y="35785"/>
                  <a:pt x="73650" y="35794"/>
                  <a:pt x="73621" y="35804"/>
                </a:cubicBezTo>
                <a:cubicBezTo>
                  <a:pt x="73606" y="35809"/>
                  <a:pt x="73597" y="35811"/>
                  <a:pt x="73589" y="35811"/>
                </a:cubicBezTo>
                <a:cubicBezTo>
                  <a:pt x="73582" y="35811"/>
                  <a:pt x="73577" y="35809"/>
                  <a:pt x="73572" y="35804"/>
                </a:cubicBezTo>
                <a:lnTo>
                  <a:pt x="71355" y="34141"/>
                </a:lnTo>
                <a:cubicBezTo>
                  <a:pt x="70698" y="33646"/>
                  <a:pt x="69904" y="33393"/>
                  <a:pt x="69108" y="33393"/>
                </a:cubicBezTo>
                <a:cubicBezTo>
                  <a:pt x="68514" y="33393"/>
                  <a:pt x="67919" y="33534"/>
                  <a:pt x="67378" y="33820"/>
                </a:cubicBezTo>
                <a:lnTo>
                  <a:pt x="64617" y="35269"/>
                </a:lnTo>
                <a:cubicBezTo>
                  <a:pt x="63284" y="35960"/>
                  <a:pt x="62526" y="37321"/>
                  <a:pt x="62613" y="38809"/>
                </a:cubicBezTo>
                <a:cubicBezTo>
                  <a:pt x="62701" y="40306"/>
                  <a:pt x="63634" y="41561"/>
                  <a:pt x="65035" y="42086"/>
                </a:cubicBezTo>
                <a:lnTo>
                  <a:pt x="65161" y="42134"/>
                </a:lnTo>
                <a:cubicBezTo>
                  <a:pt x="65181" y="42134"/>
                  <a:pt x="65190" y="42144"/>
                  <a:pt x="65200" y="42173"/>
                </a:cubicBezTo>
                <a:cubicBezTo>
                  <a:pt x="65200" y="42193"/>
                  <a:pt x="65200" y="42202"/>
                  <a:pt x="65181" y="42212"/>
                </a:cubicBezTo>
                <a:lnTo>
                  <a:pt x="63469" y="44196"/>
                </a:lnTo>
                <a:cubicBezTo>
                  <a:pt x="63458" y="44207"/>
                  <a:pt x="63443" y="44212"/>
                  <a:pt x="63427" y="44212"/>
                </a:cubicBezTo>
                <a:cubicBezTo>
                  <a:pt x="63416" y="44212"/>
                  <a:pt x="63403" y="44210"/>
                  <a:pt x="63391" y="44206"/>
                </a:cubicBezTo>
                <a:lnTo>
                  <a:pt x="58753" y="41211"/>
                </a:lnTo>
                <a:cubicBezTo>
                  <a:pt x="58139" y="40817"/>
                  <a:pt x="57438" y="40615"/>
                  <a:pt x="56731" y="40615"/>
                </a:cubicBezTo>
                <a:cubicBezTo>
                  <a:pt x="56217" y="40615"/>
                  <a:pt x="55701" y="40721"/>
                  <a:pt x="55213" y="40938"/>
                </a:cubicBezTo>
                <a:cubicBezTo>
                  <a:pt x="54056" y="41454"/>
                  <a:pt x="53239" y="42504"/>
                  <a:pt x="53035" y="43749"/>
                </a:cubicBezTo>
                <a:lnTo>
                  <a:pt x="52675" y="45936"/>
                </a:lnTo>
                <a:cubicBezTo>
                  <a:pt x="52471" y="47171"/>
                  <a:pt x="52899" y="48416"/>
                  <a:pt x="53813" y="49272"/>
                </a:cubicBezTo>
                <a:lnTo>
                  <a:pt x="56234" y="51538"/>
                </a:lnTo>
                <a:cubicBezTo>
                  <a:pt x="56254" y="51557"/>
                  <a:pt x="56254" y="51586"/>
                  <a:pt x="56244" y="51606"/>
                </a:cubicBezTo>
                <a:lnTo>
                  <a:pt x="52296" y="57586"/>
                </a:lnTo>
                <a:cubicBezTo>
                  <a:pt x="51927" y="58150"/>
                  <a:pt x="51713" y="58811"/>
                  <a:pt x="51684" y="59492"/>
                </a:cubicBezTo>
                <a:lnTo>
                  <a:pt x="51343" y="68049"/>
                </a:lnTo>
                <a:cubicBezTo>
                  <a:pt x="51343" y="68059"/>
                  <a:pt x="51334" y="68078"/>
                  <a:pt x="51324" y="68088"/>
                </a:cubicBezTo>
                <a:lnTo>
                  <a:pt x="46073" y="73232"/>
                </a:lnTo>
                <a:cubicBezTo>
                  <a:pt x="46061" y="73243"/>
                  <a:pt x="46050" y="73248"/>
                  <a:pt x="46037" y="73248"/>
                </a:cubicBezTo>
                <a:cubicBezTo>
                  <a:pt x="46027" y="73248"/>
                  <a:pt x="46017" y="73246"/>
                  <a:pt x="46005" y="73241"/>
                </a:cubicBezTo>
                <a:lnTo>
                  <a:pt x="42611" y="71248"/>
                </a:lnTo>
                <a:cubicBezTo>
                  <a:pt x="42592" y="71238"/>
                  <a:pt x="42582" y="71229"/>
                  <a:pt x="42582" y="71209"/>
                </a:cubicBezTo>
                <a:cubicBezTo>
                  <a:pt x="42582" y="71209"/>
                  <a:pt x="40929" y="63712"/>
                  <a:pt x="40871" y="63547"/>
                </a:cubicBezTo>
                <a:lnTo>
                  <a:pt x="39363" y="59521"/>
                </a:lnTo>
                <a:cubicBezTo>
                  <a:pt x="38867" y="58169"/>
                  <a:pt x="37613" y="57226"/>
                  <a:pt x="36184" y="57100"/>
                </a:cubicBezTo>
                <a:lnTo>
                  <a:pt x="29309" y="56497"/>
                </a:lnTo>
                <a:cubicBezTo>
                  <a:pt x="29299" y="56497"/>
                  <a:pt x="29279" y="56487"/>
                  <a:pt x="29270" y="56477"/>
                </a:cubicBezTo>
                <a:lnTo>
                  <a:pt x="25361" y="49739"/>
                </a:lnTo>
                <a:cubicBezTo>
                  <a:pt x="25351" y="49719"/>
                  <a:pt x="25351" y="49709"/>
                  <a:pt x="25351" y="49700"/>
                </a:cubicBezTo>
                <a:lnTo>
                  <a:pt x="26343" y="43165"/>
                </a:lnTo>
                <a:cubicBezTo>
                  <a:pt x="26343" y="43146"/>
                  <a:pt x="26343" y="43136"/>
                  <a:pt x="26362" y="43126"/>
                </a:cubicBezTo>
                <a:lnTo>
                  <a:pt x="32362" y="38595"/>
                </a:lnTo>
                <a:cubicBezTo>
                  <a:pt x="32367" y="38590"/>
                  <a:pt x="32377" y="38588"/>
                  <a:pt x="32386" y="38588"/>
                </a:cubicBezTo>
                <a:cubicBezTo>
                  <a:pt x="32396" y="38588"/>
                  <a:pt x="32406" y="38590"/>
                  <a:pt x="32411" y="38595"/>
                </a:cubicBezTo>
                <a:lnTo>
                  <a:pt x="38226" y="41016"/>
                </a:lnTo>
                <a:cubicBezTo>
                  <a:pt x="38566" y="41152"/>
                  <a:pt x="38906" y="41250"/>
                  <a:pt x="39266" y="41288"/>
                </a:cubicBezTo>
                <a:lnTo>
                  <a:pt x="47318" y="42164"/>
                </a:lnTo>
                <a:cubicBezTo>
                  <a:pt x="47451" y="42178"/>
                  <a:pt x="47584" y="42185"/>
                  <a:pt x="47716" y="42185"/>
                </a:cubicBezTo>
                <a:cubicBezTo>
                  <a:pt x="48502" y="42185"/>
                  <a:pt x="49263" y="41941"/>
                  <a:pt x="49904" y="41483"/>
                </a:cubicBezTo>
                <a:lnTo>
                  <a:pt x="55243" y="37652"/>
                </a:lnTo>
                <a:cubicBezTo>
                  <a:pt x="56682" y="36621"/>
                  <a:pt x="57197" y="34705"/>
                  <a:pt x="56478" y="33091"/>
                </a:cubicBezTo>
                <a:lnTo>
                  <a:pt x="55982" y="31983"/>
                </a:lnTo>
                <a:cubicBezTo>
                  <a:pt x="55408" y="30699"/>
                  <a:pt x="54183" y="29843"/>
                  <a:pt x="52773" y="29775"/>
                </a:cubicBezTo>
                <a:lnTo>
                  <a:pt x="37778" y="28949"/>
                </a:lnTo>
                <a:cubicBezTo>
                  <a:pt x="37778" y="28949"/>
                  <a:pt x="37769" y="28949"/>
                  <a:pt x="37759" y="28939"/>
                </a:cubicBezTo>
                <a:cubicBezTo>
                  <a:pt x="37749" y="28939"/>
                  <a:pt x="37739" y="28929"/>
                  <a:pt x="37739" y="28929"/>
                </a:cubicBezTo>
                <a:cubicBezTo>
                  <a:pt x="37730" y="28910"/>
                  <a:pt x="37739" y="28871"/>
                  <a:pt x="37739" y="28861"/>
                </a:cubicBezTo>
                <a:cubicBezTo>
                  <a:pt x="37749" y="28851"/>
                  <a:pt x="37749" y="28851"/>
                  <a:pt x="37769" y="28842"/>
                </a:cubicBezTo>
                <a:lnTo>
                  <a:pt x="42271" y="27636"/>
                </a:lnTo>
                <a:cubicBezTo>
                  <a:pt x="42864" y="27471"/>
                  <a:pt x="43418" y="27159"/>
                  <a:pt x="43866" y="26741"/>
                </a:cubicBezTo>
                <a:lnTo>
                  <a:pt x="49369" y="21549"/>
                </a:lnTo>
                <a:cubicBezTo>
                  <a:pt x="49379" y="21539"/>
                  <a:pt x="49389" y="21539"/>
                  <a:pt x="49398" y="21529"/>
                </a:cubicBezTo>
                <a:lnTo>
                  <a:pt x="57683" y="20683"/>
                </a:lnTo>
                <a:cubicBezTo>
                  <a:pt x="59259" y="20518"/>
                  <a:pt x="60571" y="19371"/>
                  <a:pt x="60941" y="17834"/>
                </a:cubicBezTo>
                <a:lnTo>
                  <a:pt x="62759" y="10259"/>
                </a:lnTo>
                <a:close/>
                <a:moveTo>
                  <a:pt x="32352" y="4814"/>
                </a:moveTo>
                <a:lnTo>
                  <a:pt x="32770" y="6885"/>
                </a:lnTo>
                <a:cubicBezTo>
                  <a:pt x="32800" y="7002"/>
                  <a:pt x="32780" y="7128"/>
                  <a:pt x="32722" y="7235"/>
                </a:cubicBezTo>
                <a:lnTo>
                  <a:pt x="29630" y="13060"/>
                </a:lnTo>
                <a:cubicBezTo>
                  <a:pt x="29435" y="13419"/>
                  <a:pt x="29182" y="14382"/>
                  <a:pt x="29182" y="14382"/>
                </a:cubicBezTo>
                <a:cubicBezTo>
                  <a:pt x="28929" y="15656"/>
                  <a:pt x="29270" y="16949"/>
                  <a:pt x="30116" y="17931"/>
                </a:cubicBezTo>
                <a:cubicBezTo>
                  <a:pt x="30923" y="18875"/>
                  <a:pt x="32080" y="19400"/>
                  <a:pt x="33305" y="19400"/>
                </a:cubicBezTo>
                <a:cubicBezTo>
                  <a:pt x="33311" y="19400"/>
                  <a:pt x="33335" y="19401"/>
                  <a:pt x="33374" y="19401"/>
                </a:cubicBezTo>
                <a:cubicBezTo>
                  <a:pt x="33719" y="19401"/>
                  <a:pt x="35281" y="19330"/>
                  <a:pt x="36504" y="17931"/>
                </a:cubicBezTo>
                <a:lnTo>
                  <a:pt x="43331" y="9948"/>
                </a:lnTo>
                <a:cubicBezTo>
                  <a:pt x="43389" y="9880"/>
                  <a:pt x="43457" y="9831"/>
                  <a:pt x="43535" y="9802"/>
                </a:cubicBezTo>
                <a:lnTo>
                  <a:pt x="47920" y="8042"/>
                </a:lnTo>
                <a:cubicBezTo>
                  <a:pt x="48543" y="7789"/>
                  <a:pt x="49107" y="7391"/>
                  <a:pt x="49544" y="6875"/>
                </a:cubicBezTo>
                <a:lnTo>
                  <a:pt x="51197" y="4960"/>
                </a:lnTo>
                <a:cubicBezTo>
                  <a:pt x="54115" y="5728"/>
                  <a:pt x="56886" y="6846"/>
                  <a:pt x="59482" y="8256"/>
                </a:cubicBezTo>
                <a:cubicBezTo>
                  <a:pt x="59443" y="8353"/>
                  <a:pt x="57353" y="16969"/>
                  <a:pt x="57353" y="16969"/>
                </a:cubicBezTo>
                <a:cubicBezTo>
                  <a:pt x="57343" y="16998"/>
                  <a:pt x="57333" y="17008"/>
                  <a:pt x="57304" y="17008"/>
                </a:cubicBezTo>
                <a:lnTo>
                  <a:pt x="49019" y="17863"/>
                </a:lnTo>
                <a:cubicBezTo>
                  <a:pt x="48212" y="17951"/>
                  <a:pt x="47434" y="18301"/>
                  <a:pt x="46841" y="18865"/>
                </a:cubicBezTo>
                <a:lnTo>
                  <a:pt x="41337" y="24057"/>
                </a:lnTo>
                <a:cubicBezTo>
                  <a:pt x="41328" y="24067"/>
                  <a:pt x="41318" y="24067"/>
                  <a:pt x="41318" y="24067"/>
                </a:cubicBezTo>
                <a:lnTo>
                  <a:pt x="36816" y="25283"/>
                </a:lnTo>
                <a:cubicBezTo>
                  <a:pt x="35347" y="25681"/>
                  <a:pt x="34268" y="26907"/>
                  <a:pt x="34073" y="28414"/>
                </a:cubicBezTo>
                <a:cubicBezTo>
                  <a:pt x="33879" y="29931"/>
                  <a:pt x="34608" y="31389"/>
                  <a:pt x="35931" y="32148"/>
                </a:cubicBezTo>
                <a:cubicBezTo>
                  <a:pt x="36436" y="32430"/>
                  <a:pt x="37000" y="32605"/>
                  <a:pt x="37584" y="32634"/>
                </a:cubicBezTo>
                <a:lnTo>
                  <a:pt x="52569" y="33451"/>
                </a:lnTo>
                <a:cubicBezTo>
                  <a:pt x="52588" y="33451"/>
                  <a:pt x="52607" y="33470"/>
                  <a:pt x="52617" y="33490"/>
                </a:cubicBezTo>
                <a:lnTo>
                  <a:pt x="53113" y="34589"/>
                </a:lnTo>
                <a:cubicBezTo>
                  <a:pt x="53123" y="34618"/>
                  <a:pt x="53113" y="34647"/>
                  <a:pt x="53094" y="34657"/>
                </a:cubicBezTo>
                <a:lnTo>
                  <a:pt x="47755" y="38488"/>
                </a:lnTo>
                <a:cubicBezTo>
                  <a:pt x="47745" y="38488"/>
                  <a:pt x="47736" y="38498"/>
                  <a:pt x="47716" y="38498"/>
                </a:cubicBezTo>
                <a:lnTo>
                  <a:pt x="39645" y="37613"/>
                </a:lnTo>
                <a:lnTo>
                  <a:pt x="33830" y="35191"/>
                </a:lnTo>
                <a:cubicBezTo>
                  <a:pt x="33372" y="34997"/>
                  <a:pt x="32885" y="34902"/>
                  <a:pt x="32400" y="34902"/>
                </a:cubicBezTo>
                <a:cubicBezTo>
                  <a:pt x="31597" y="34902"/>
                  <a:pt x="30799" y="35161"/>
                  <a:pt x="30145" y="35658"/>
                </a:cubicBezTo>
                <a:lnTo>
                  <a:pt x="24135" y="40180"/>
                </a:lnTo>
                <a:cubicBezTo>
                  <a:pt x="23348" y="40773"/>
                  <a:pt x="22842" y="41638"/>
                  <a:pt x="22687" y="42611"/>
                </a:cubicBezTo>
                <a:lnTo>
                  <a:pt x="21704" y="49155"/>
                </a:lnTo>
                <a:cubicBezTo>
                  <a:pt x="21578" y="49991"/>
                  <a:pt x="21743" y="50857"/>
                  <a:pt x="22171" y="51586"/>
                </a:cubicBezTo>
                <a:lnTo>
                  <a:pt x="26080" y="58325"/>
                </a:lnTo>
                <a:cubicBezTo>
                  <a:pt x="26693" y="59375"/>
                  <a:pt x="27782" y="60065"/>
                  <a:pt x="28997" y="60172"/>
                </a:cubicBezTo>
                <a:lnTo>
                  <a:pt x="35863" y="60775"/>
                </a:lnTo>
                <a:cubicBezTo>
                  <a:pt x="35882" y="60775"/>
                  <a:pt x="35902" y="60785"/>
                  <a:pt x="35911" y="60804"/>
                </a:cubicBezTo>
                <a:lnTo>
                  <a:pt x="37418" y="64840"/>
                </a:lnTo>
                <a:lnTo>
                  <a:pt x="38974" y="71997"/>
                </a:lnTo>
                <a:cubicBezTo>
                  <a:pt x="39198" y="73018"/>
                  <a:pt x="39840" y="73903"/>
                  <a:pt x="40744" y="74428"/>
                </a:cubicBezTo>
                <a:lnTo>
                  <a:pt x="44148" y="76421"/>
                </a:lnTo>
                <a:cubicBezTo>
                  <a:pt x="44731" y="76762"/>
                  <a:pt x="45382" y="76937"/>
                  <a:pt x="46034" y="76937"/>
                </a:cubicBezTo>
                <a:cubicBezTo>
                  <a:pt x="46987" y="76937"/>
                  <a:pt x="47940" y="76567"/>
                  <a:pt x="48659" y="75867"/>
                </a:cubicBezTo>
                <a:lnTo>
                  <a:pt x="53910" y="70723"/>
                </a:lnTo>
                <a:cubicBezTo>
                  <a:pt x="54591" y="70052"/>
                  <a:pt x="54990" y="69157"/>
                  <a:pt x="55029" y="68195"/>
                </a:cubicBezTo>
                <a:lnTo>
                  <a:pt x="55369" y="59638"/>
                </a:lnTo>
                <a:cubicBezTo>
                  <a:pt x="55369" y="59628"/>
                  <a:pt x="55369" y="59628"/>
                  <a:pt x="55379" y="59618"/>
                </a:cubicBezTo>
                <a:lnTo>
                  <a:pt x="59317" y="53638"/>
                </a:lnTo>
                <a:cubicBezTo>
                  <a:pt x="60328" y="52111"/>
                  <a:pt x="60085" y="50098"/>
                  <a:pt x="58753" y="48844"/>
                </a:cubicBezTo>
                <a:lnTo>
                  <a:pt x="56332" y="46578"/>
                </a:lnTo>
                <a:cubicBezTo>
                  <a:pt x="56322" y="46569"/>
                  <a:pt x="56312" y="46549"/>
                  <a:pt x="56322" y="46539"/>
                </a:cubicBezTo>
                <a:lnTo>
                  <a:pt x="56672" y="44351"/>
                </a:lnTo>
                <a:cubicBezTo>
                  <a:pt x="56682" y="44332"/>
                  <a:pt x="56682" y="44322"/>
                  <a:pt x="56711" y="44313"/>
                </a:cubicBezTo>
                <a:cubicBezTo>
                  <a:pt x="56719" y="44304"/>
                  <a:pt x="56726" y="44301"/>
                  <a:pt x="56732" y="44301"/>
                </a:cubicBezTo>
                <a:cubicBezTo>
                  <a:pt x="56740" y="44301"/>
                  <a:pt x="56748" y="44307"/>
                  <a:pt x="56760" y="44313"/>
                </a:cubicBezTo>
                <a:lnTo>
                  <a:pt x="61398" y="47308"/>
                </a:lnTo>
                <a:cubicBezTo>
                  <a:pt x="62012" y="47705"/>
                  <a:pt x="62712" y="47898"/>
                  <a:pt x="63410" y="47898"/>
                </a:cubicBezTo>
                <a:cubicBezTo>
                  <a:pt x="64467" y="47898"/>
                  <a:pt x="65518" y="47455"/>
                  <a:pt x="66250" y="46617"/>
                </a:cubicBezTo>
                <a:lnTo>
                  <a:pt x="67971" y="44633"/>
                </a:lnTo>
                <a:cubicBezTo>
                  <a:pt x="68769" y="43710"/>
                  <a:pt x="69070" y="42455"/>
                  <a:pt x="68769" y="41259"/>
                </a:cubicBezTo>
                <a:cubicBezTo>
                  <a:pt x="68467" y="40073"/>
                  <a:pt x="67612" y="39110"/>
                  <a:pt x="66454" y="38682"/>
                </a:cubicBezTo>
                <a:lnTo>
                  <a:pt x="66328" y="38634"/>
                </a:lnTo>
                <a:cubicBezTo>
                  <a:pt x="66309" y="38624"/>
                  <a:pt x="66299" y="38614"/>
                  <a:pt x="66299" y="38614"/>
                </a:cubicBezTo>
                <a:cubicBezTo>
                  <a:pt x="66289" y="38605"/>
                  <a:pt x="66289" y="38566"/>
                  <a:pt x="66299" y="38546"/>
                </a:cubicBezTo>
                <a:cubicBezTo>
                  <a:pt x="66299" y="38546"/>
                  <a:pt x="66309" y="38537"/>
                  <a:pt x="66318" y="38537"/>
                </a:cubicBezTo>
                <a:lnTo>
                  <a:pt x="69090" y="37088"/>
                </a:lnTo>
                <a:cubicBezTo>
                  <a:pt x="69094" y="37083"/>
                  <a:pt x="69104" y="37080"/>
                  <a:pt x="69114" y="37080"/>
                </a:cubicBezTo>
                <a:cubicBezTo>
                  <a:pt x="69124" y="37080"/>
                  <a:pt x="69133" y="37083"/>
                  <a:pt x="69138" y="37088"/>
                </a:cubicBezTo>
                <a:lnTo>
                  <a:pt x="71355" y="38750"/>
                </a:lnTo>
                <a:cubicBezTo>
                  <a:pt x="72017" y="39246"/>
                  <a:pt x="72803" y="39501"/>
                  <a:pt x="73599" y="39501"/>
                </a:cubicBezTo>
                <a:cubicBezTo>
                  <a:pt x="74021" y="39501"/>
                  <a:pt x="74445" y="39430"/>
                  <a:pt x="74856" y="39285"/>
                </a:cubicBezTo>
                <a:cubicBezTo>
                  <a:pt x="76042" y="38857"/>
                  <a:pt x="76927" y="37875"/>
                  <a:pt x="77229" y="36660"/>
                </a:cubicBezTo>
                <a:lnTo>
                  <a:pt x="77608" y="35162"/>
                </a:lnTo>
                <a:cubicBezTo>
                  <a:pt x="77608" y="35143"/>
                  <a:pt x="77627" y="35133"/>
                  <a:pt x="77647" y="35123"/>
                </a:cubicBezTo>
                <a:lnTo>
                  <a:pt x="78716" y="34919"/>
                </a:lnTo>
                <a:cubicBezTo>
                  <a:pt x="79096" y="37049"/>
                  <a:pt x="79290" y="39246"/>
                  <a:pt x="79290" y="41493"/>
                </a:cubicBezTo>
                <a:cubicBezTo>
                  <a:pt x="79290" y="62341"/>
                  <a:pt x="62341" y="79290"/>
                  <a:pt x="41493" y="79290"/>
                </a:cubicBezTo>
                <a:cubicBezTo>
                  <a:pt x="34404" y="79290"/>
                  <a:pt x="27763" y="77326"/>
                  <a:pt x="22084" y="73912"/>
                </a:cubicBezTo>
                <a:lnTo>
                  <a:pt x="22832" y="67806"/>
                </a:lnTo>
                <a:cubicBezTo>
                  <a:pt x="23017" y="66347"/>
                  <a:pt x="22473" y="64889"/>
                  <a:pt x="21393" y="63906"/>
                </a:cubicBezTo>
                <a:cubicBezTo>
                  <a:pt x="21393" y="63906"/>
                  <a:pt x="16677" y="59589"/>
                  <a:pt x="16638" y="59531"/>
                </a:cubicBezTo>
                <a:lnTo>
                  <a:pt x="11893" y="52140"/>
                </a:lnTo>
                <a:cubicBezTo>
                  <a:pt x="11057" y="50837"/>
                  <a:pt x="9627" y="50059"/>
                  <a:pt x="8081" y="50059"/>
                </a:cubicBezTo>
                <a:lnTo>
                  <a:pt x="4668" y="50059"/>
                </a:lnTo>
                <a:cubicBezTo>
                  <a:pt x="4036" y="47298"/>
                  <a:pt x="3696" y="44439"/>
                  <a:pt x="3696" y="41493"/>
                </a:cubicBezTo>
                <a:cubicBezTo>
                  <a:pt x="3696" y="41172"/>
                  <a:pt x="3696" y="40861"/>
                  <a:pt x="3705" y="40540"/>
                </a:cubicBezTo>
                <a:lnTo>
                  <a:pt x="11455" y="29182"/>
                </a:lnTo>
                <a:cubicBezTo>
                  <a:pt x="11796" y="28686"/>
                  <a:pt x="12224" y="28258"/>
                  <a:pt x="12729" y="27937"/>
                </a:cubicBezTo>
                <a:lnTo>
                  <a:pt x="16697" y="25361"/>
                </a:lnTo>
                <a:cubicBezTo>
                  <a:pt x="19050" y="23834"/>
                  <a:pt x="20450" y="21257"/>
                  <a:pt x="20450" y="18456"/>
                </a:cubicBezTo>
                <a:lnTo>
                  <a:pt x="20450" y="10104"/>
                </a:lnTo>
                <a:cubicBezTo>
                  <a:pt x="24038" y="7692"/>
                  <a:pt x="28045" y="5883"/>
                  <a:pt x="32352" y="4814"/>
                </a:cubicBezTo>
                <a:close/>
                <a:moveTo>
                  <a:pt x="41493" y="0"/>
                </a:moveTo>
                <a:cubicBezTo>
                  <a:pt x="30407" y="0"/>
                  <a:pt x="19993" y="4318"/>
                  <a:pt x="12155" y="12155"/>
                </a:cubicBezTo>
                <a:cubicBezTo>
                  <a:pt x="4318" y="19993"/>
                  <a:pt x="0" y="30407"/>
                  <a:pt x="0" y="41493"/>
                </a:cubicBezTo>
                <a:cubicBezTo>
                  <a:pt x="0" y="52578"/>
                  <a:pt x="4318" y="62992"/>
                  <a:pt x="12155" y="70830"/>
                </a:cubicBezTo>
                <a:cubicBezTo>
                  <a:pt x="19993" y="78667"/>
                  <a:pt x="30407" y="82985"/>
                  <a:pt x="41493" y="82985"/>
                </a:cubicBezTo>
                <a:cubicBezTo>
                  <a:pt x="52578" y="82985"/>
                  <a:pt x="62993" y="78667"/>
                  <a:pt x="70830" y="70830"/>
                </a:cubicBezTo>
                <a:cubicBezTo>
                  <a:pt x="78668" y="62992"/>
                  <a:pt x="82985" y="52578"/>
                  <a:pt x="82985" y="41493"/>
                </a:cubicBezTo>
                <a:cubicBezTo>
                  <a:pt x="82985" y="30407"/>
                  <a:pt x="78668" y="19993"/>
                  <a:pt x="70830" y="12155"/>
                </a:cubicBezTo>
                <a:cubicBezTo>
                  <a:pt x="62993" y="4318"/>
                  <a:pt x="52578" y="0"/>
                  <a:pt x="41493" y="0"/>
                </a:cubicBezTo>
                <a:close/>
              </a:path>
            </a:pathLst>
          </a:custGeom>
          <a:solidFill>
            <a:srgbClr val="000000"/>
          </a:solidFill>
          <a:ln>
            <a:noFill/>
          </a:ln>
        </p:spPr>
        <p:txBody>
          <a:bodyPr spcFirstLastPara="1" wrap="square" lIns="121900" tIns="121900" rIns="121900" bIns="121900" anchor="ctr" anchorCtr="0">
            <a:noAutofit/>
          </a:bodyPr>
          <a:lstStyle/>
          <a:p>
            <a:endParaRPr sz="1867">
              <a:solidFill>
                <a:schemeClr val="dk1"/>
              </a:solidFill>
            </a:endParaRPr>
          </a:p>
        </p:txBody>
      </p:sp>
      <p:sp>
        <p:nvSpPr>
          <p:cNvPr id="270" name="Google Shape;159;p16">
            <a:extLst>
              <a:ext uri="{FF2B5EF4-FFF2-40B4-BE49-F238E27FC236}">
                <a16:creationId xmlns:a16="http://schemas.microsoft.com/office/drawing/2014/main" id="{A13380EC-369C-D4DB-E798-F904E25315C8}"/>
              </a:ext>
            </a:extLst>
          </p:cNvPr>
          <p:cNvSpPr/>
          <p:nvPr/>
        </p:nvSpPr>
        <p:spPr>
          <a:xfrm>
            <a:off x="7615553" y="1706133"/>
            <a:ext cx="4354056" cy="1109600"/>
          </a:xfrm>
          <a:prstGeom prst="roundRect">
            <a:avLst>
              <a:gd name="adj" fmla="val 50000"/>
            </a:avLst>
          </a:prstGeom>
          <a:solidFill>
            <a:srgbClr val="00B050"/>
          </a:solidFill>
          <a:ln>
            <a:noFill/>
          </a:ln>
        </p:spPr>
        <p:txBody>
          <a:bodyPr spcFirstLastPara="1" wrap="square" lIns="121900" tIns="121900" rIns="121900" bIns="121900" anchor="ctr" anchorCtr="0">
            <a:noAutofit/>
          </a:bodyPr>
          <a:lstStyle/>
          <a:p>
            <a:endParaRPr sz="1867"/>
          </a:p>
        </p:txBody>
      </p:sp>
      <p:sp>
        <p:nvSpPr>
          <p:cNvPr id="307" name="Google Shape;161;p16">
            <a:extLst>
              <a:ext uri="{FF2B5EF4-FFF2-40B4-BE49-F238E27FC236}">
                <a16:creationId xmlns:a16="http://schemas.microsoft.com/office/drawing/2014/main" id="{1F49B806-84BB-D19A-F7DA-696F6B94921C}"/>
              </a:ext>
            </a:extLst>
          </p:cNvPr>
          <p:cNvSpPr txBox="1"/>
          <p:nvPr/>
        </p:nvSpPr>
        <p:spPr>
          <a:xfrm flipH="1">
            <a:off x="8388888" y="1947943"/>
            <a:ext cx="3191266" cy="582000"/>
          </a:xfrm>
          <a:prstGeom prst="rect">
            <a:avLst/>
          </a:prstGeom>
          <a:noFill/>
          <a:ln>
            <a:noFill/>
          </a:ln>
        </p:spPr>
        <p:txBody>
          <a:bodyPr spcFirstLastPara="1" wrap="square" lIns="121900" tIns="121900" rIns="121900" bIns="121900" anchor="ctr" anchorCtr="0">
            <a:noAutofit/>
          </a:bodyPr>
          <a:lstStyle/>
          <a:p>
            <a:pPr marL="44450" marR="0" lvl="0" indent="0" algn="ctr" rtl="0">
              <a:lnSpc>
                <a:spcPct val="100000"/>
              </a:lnSpc>
              <a:spcBef>
                <a:spcPts val="0"/>
              </a:spcBef>
              <a:spcAft>
                <a:spcPts val="0"/>
              </a:spcAft>
              <a:buClr>
                <a:schemeClr val="dk1"/>
              </a:buClr>
              <a:buSzPts val="1800"/>
              <a:buFont typeface="Work Sans"/>
              <a:buNone/>
            </a:pPr>
            <a:r>
              <a:rPr lang="es-CO" sz="1600" b="1" i="0" u="none" strike="noStrike" cap="none" dirty="0">
                <a:solidFill>
                  <a:schemeClr val="bg1"/>
                </a:solidFill>
                <a:latin typeface="Work Sans"/>
                <a:ea typeface="Work Sans"/>
                <a:cs typeface="Work Sans"/>
                <a:sym typeface="Work Sans"/>
              </a:rPr>
              <a:t>Competencias, habilidades, destrezas y conocimientos; de la etapa lectiva. </a:t>
            </a:r>
          </a:p>
        </p:txBody>
      </p:sp>
      <p:sp>
        <p:nvSpPr>
          <p:cNvPr id="313" name="Google Shape;116;p16">
            <a:extLst>
              <a:ext uri="{FF2B5EF4-FFF2-40B4-BE49-F238E27FC236}">
                <a16:creationId xmlns:a16="http://schemas.microsoft.com/office/drawing/2014/main" id="{52D12FA1-319D-0695-66A7-1EEB8EA2471B}"/>
              </a:ext>
            </a:extLst>
          </p:cNvPr>
          <p:cNvSpPr/>
          <p:nvPr/>
        </p:nvSpPr>
        <p:spPr>
          <a:xfrm flipH="1">
            <a:off x="3914113" y="860339"/>
            <a:ext cx="632015" cy="632234"/>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p16">
            <a:extLst>
              <a:ext uri="{FF2B5EF4-FFF2-40B4-BE49-F238E27FC236}">
                <a16:creationId xmlns:a16="http://schemas.microsoft.com/office/drawing/2014/main" id="{B4E941A2-D22D-7C52-7019-35DF7F44E6C4}"/>
              </a:ext>
            </a:extLst>
          </p:cNvPr>
          <p:cNvSpPr/>
          <p:nvPr/>
        </p:nvSpPr>
        <p:spPr>
          <a:xfrm>
            <a:off x="4201329" y="6029652"/>
            <a:ext cx="397780" cy="397775"/>
          </a:xfrm>
          <a:custGeom>
            <a:avLst/>
            <a:gdLst/>
            <a:ahLst/>
            <a:cxnLst/>
            <a:rect l="l" t="t" r="r" b="b"/>
            <a:pathLst>
              <a:path w="82986" h="82985" extrusionOk="0">
                <a:moveTo>
                  <a:pt x="41493" y="3686"/>
                </a:moveTo>
                <a:cubicBezTo>
                  <a:pt x="43389" y="3686"/>
                  <a:pt x="45246" y="3832"/>
                  <a:pt x="47065" y="4104"/>
                </a:cubicBezTo>
                <a:cubicBezTo>
                  <a:pt x="47065" y="4104"/>
                  <a:pt x="46627" y="4590"/>
                  <a:pt x="46549" y="4619"/>
                </a:cubicBezTo>
                <a:lnTo>
                  <a:pt x="42164" y="6379"/>
                </a:lnTo>
                <a:cubicBezTo>
                  <a:pt x="41532" y="6632"/>
                  <a:pt x="40977" y="7031"/>
                  <a:pt x="40530" y="7546"/>
                </a:cubicBezTo>
                <a:lnTo>
                  <a:pt x="33704" y="15530"/>
                </a:lnTo>
                <a:cubicBezTo>
                  <a:pt x="33607" y="15637"/>
                  <a:pt x="33471" y="15705"/>
                  <a:pt x="33334" y="15714"/>
                </a:cubicBezTo>
                <a:cubicBezTo>
                  <a:pt x="33326" y="15715"/>
                  <a:pt x="33318" y="15715"/>
                  <a:pt x="33310" y="15715"/>
                </a:cubicBezTo>
                <a:cubicBezTo>
                  <a:pt x="33101" y="15715"/>
                  <a:pt x="32972" y="15595"/>
                  <a:pt x="32916" y="15530"/>
                </a:cubicBezTo>
                <a:cubicBezTo>
                  <a:pt x="32673" y="15257"/>
                  <a:pt x="32858" y="14839"/>
                  <a:pt x="32887" y="14791"/>
                </a:cubicBezTo>
                <a:lnTo>
                  <a:pt x="35979" y="8966"/>
                </a:lnTo>
                <a:cubicBezTo>
                  <a:pt x="36436" y="8100"/>
                  <a:pt x="36582" y="7099"/>
                  <a:pt x="36388" y="6146"/>
                </a:cubicBezTo>
                <a:lnTo>
                  <a:pt x="35970" y="4094"/>
                </a:lnTo>
                <a:cubicBezTo>
                  <a:pt x="37769" y="3832"/>
                  <a:pt x="39616" y="3686"/>
                  <a:pt x="41493" y="3686"/>
                </a:cubicBezTo>
                <a:close/>
                <a:moveTo>
                  <a:pt x="16765" y="12924"/>
                </a:moveTo>
                <a:lnTo>
                  <a:pt x="16765" y="18456"/>
                </a:lnTo>
                <a:cubicBezTo>
                  <a:pt x="16765" y="20003"/>
                  <a:pt x="15996" y="21422"/>
                  <a:pt x="14693" y="22268"/>
                </a:cubicBezTo>
                <a:lnTo>
                  <a:pt x="10726" y="24845"/>
                </a:lnTo>
                <a:cubicBezTo>
                  <a:pt x="9802" y="25438"/>
                  <a:pt x="9024" y="26197"/>
                  <a:pt x="8412" y="27101"/>
                </a:cubicBezTo>
                <a:lnTo>
                  <a:pt x="4804" y="32381"/>
                </a:lnTo>
                <a:cubicBezTo>
                  <a:pt x="6710" y="24709"/>
                  <a:pt x="10969" y="17951"/>
                  <a:pt x="16765" y="12924"/>
                </a:cubicBezTo>
                <a:close/>
                <a:moveTo>
                  <a:pt x="8081" y="53745"/>
                </a:moveTo>
                <a:cubicBezTo>
                  <a:pt x="8363" y="53745"/>
                  <a:pt x="8635" y="53891"/>
                  <a:pt x="8791" y="54134"/>
                </a:cubicBezTo>
                <a:lnTo>
                  <a:pt x="13536" y="61524"/>
                </a:lnTo>
                <a:cubicBezTo>
                  <a:pt x="13750" y="61855"/>
                  <a:pt x="14003" y="62156"/>
                  <a:pt x="14295" y="62419"/>
                </a:cubicBezTo>
                <a:lnTo>
                  <a:pt x="18904" y="66629"/>
                </a:lnTo>
                <a:cubicBezTo>
                  <a:pt x="19108" y="66814"/>
                  <a:pt x="19205" y="67086"/>
                  <a:pt x="19176" y="67358"/>
                </a:cubicBezTo>
                <a:lnTo>
                  <a:pt x="18651" y="71588"/>
                </a:lnTo>
                <a:cubicBezTo>
                  <a:pt x="12739" y="67096"/>
                  <a:pt x="8188" y="60902"/>
                  <a:pt x="5728" y="53745"/>
                </a:cubicBezTo>
                <a:close/>
                <a:moveTo>
                  <a:pt x="62759" y="10259"/>
                </a:moveTo>
                <a:cubicBezTo>
                  <a:pt x="70023" y="15218"/>
                  <a:pt x="75478" y="22648"/>
                  <a:pt x="77900" y="31321"/>
                </a:cubicBezTo>
                <a:lnTo>
                  <a:pt x="76947" y="31506"/>
                </a:lnTo>
                <a:cubicBezTo>
                  <a:pt x="75517" y="31778"/>
                  <a:pt x="74370" y="32867"/>
                  <a:pt x="74020" y="34277"/>
                </a:cubicBezTo>
                <a:lnTo>
                  <a:pt x="73650" y="35775"/>
                </a:lnTo>
                <a:cubicBezTo>
                  <a:pt x="73650" y="35785"/>
                  <a:pt x="73650" y="35794"/>
                  <a:pt x="73621" y="35804"/>
                </a:cubicBezTo>
                <a:cubicBezTo>
                  <a:pt x="73606" y="35809"/>
                  <a:pt x="73597" y="35811"/>
                  <a:pt x="73589" y="35811"/>
                </a:cubicBezTo>
                <a:cubicBezTo>
                  <a:pt x="73582" y="35811"/>
                  <a:pt x="73577" y="35809"/>
                  <a:pt x="73572" y="35804"/>
                </a:cubicBezTo>
                <a:lnTo>
                  <a:pt x="71355" y="34141"/>
                </a:lnTo>
                <a:cubicBezTo>
                  <a:pt x="70698" y="33646"/>
                  <a:pt x="69904" y="33393"/>
                  <a:pt x="69108" y="33393"/>
                </a:cubicBezTo>
                <a:cubicBezTo>
                  <a:pt x="68514" y="33393"/>
                  <a:pt x="67919" y="33534"/>
                  <a:pt x="67378" y="33820"/>
                </a:cubicBezTo>
                <a:lnTo>
                  <a:pt x="64617" y="35269"/>
                </a:lnTo>
                <a:cubicBezTo>
                  <a:pt x="63284" y="35960"/>
                  <a:pt x="62526" y="37321"/>
                  <a:pt x="62613" y="38809"/>
                </a:cubicBezTo>
                <a:cubicBezTo>
                  <a:pt x="62701" y="40306"/>
                  <a:pt x="63634" y="41561"/>
                  <a:pt x="65035" y="42086"/>
                </a:cubicBezTo>
                <a:lnTo>
                  <a:pt x="65161" y="42134"/>
                </a:lnTo>
                <a:cubicBezTo>
                  <a:pt x="65181" y="42134"/>
                  <a:pt x="65190" y="42144"/>
                  <a:pt x="65200" y="42173"/>
                </a:cubicBezTo>
                <a:cubicBezTo>
                  <a:pt x="65200" y="42193"/>
                  <a:pt x="65200" y="42202"/>
                  <a:pt x="65181" y="42212"/>
                </a:cubicBezTo>
                <a:lnTo>
                  <a:pt x="63469" y="44196"/>
                </a:lnTo>
                <a:cubicBezTo>
                  <a:pt x="63458" y="44207"/>
                  <a:pt x="63443" y="44212"/>
                  <a:pt x="63427" y="44212"/>
                </a:cubicBezTo>
                <a:cubicBezTo>
                  <a:pt x="63416" y="44212"/>
                  <a:pt x="63403" y="44210"/>
                  <a:pt x="63391" y="44206"/>
                </a:cubicBezTo>
                <a:lnTo>
                  <a:pt x="58753" y="41211"/>
                </a:lnTo>
                <a:cubicBezTo>
                  <a:pt x="58139" y="40817"/>
                  <a:pt x="57438" y="40615"/>
                  <a:pt x="56731" y="40615"/>
                </a:cubicBezTo>
                <a:cubicBezTo>
                  <a:pt x="56217" y="40615"/>
                  <a:pt x="55701" y="40721"/>
                  <a:pt x="55213" y="40938"/>
                </a:cubicBezTo>
                <a:cubicBezTo>
                  <a:pt x="54056" y="41454"/>
                  <a:pt x="53239" y="42504"/>
                  <a:pt x="53035" y="43749"/>
                </a:cubicBezTo>
                <a:lnTo>
                  <a:pt x="52675" y="45936"/>
                </a:lnTo>
                <a:cubicBezTo>
                  <a:pt x="52471" y="47171"/>
                  <a:pt x="52899" y="48416"/>
                  <a:pt x="53813" y="49272"/>
                </a:cubicBezTo>
                <a:lnTo>
                  <a:pt x="56234" y="51538"/>
                </a:lnTo>
                <a:cubicBezTo>
                  <a:pt x="56254" y="51557"/>
                  <a:pt x="56254" y="51586"/>
                  <a:pt x="56244" y="51606"/>
                </a:cubicBezTo>
                <a:lnTo>
                  <a:pt x="52296" y="57586"/>
                </a:lnTo>
                <a:cubicBezTo>
                  <a:pt x="51927" y="58150"/>
                  <a:pt x="51713" y="58811"/>
                  <a:pt x="51684" y="59492"/>
                </a:cubicBezTo>
                <a:lnTo>
                  <a:pt x="51343" y="68049"/>
                </a:lnTo>
                <a:cubicBezTo>
                  <a:pt x="51343" y="68059"/>
                  <a:pt x="51334" y="68078"/>
                  <a:pt x="51324" y="68088"/>
                </a:cubicBezTo>
                <a:lnTo>
                  <a:pt x="46073" y="73232"/>
                </a:lnTo>
                <a:cubicBezTo>
                  <a:pt x="46061" y="73243"/>
                  <a:pt x="46050" y="73248"/>
                  <a:pt x="46037" y="73248"/>
                </a:cubicBezTo>
                <a:cubicBezTo>
                  <a:pt x="46027" y="73248"/>
                  <a:pt x="46017" y="73246"/>
                  <a:pt x="46005" y="73241"/>
                </a:cubicBezTo>
                <a:lnTo>
                  <a:pt x="42611" y="71248"/>
                </a:lnTo>
                <a:cubicBezTo>
                  <a:pt x="42592" y="71238"/>
                  <a:pt x="42582" y="71229"/>
                  <a:pt x="42582" y="71209"/>
                </a:cubicBezTo>
                <a:cubicBezTo>
                  <a:pt x="42582" y="71209"/>
                  <a:pt x="40929" y="63712"/>
                  <a:pt x="40871" y="63547"/>
                </a:cubicBezTo>
                <a:lnTo>
                  <a:pt x="39363" y="59521"/>
                </a:lnTo>
                <a:cubicBezTo>
                  <a:pt x="38867" y="58169"/>
                  <a:pt x="37613" y="57226"/>
                  <a:pt x="36184" y="57100"/>
                </a:cubicBezTo>
                <a:lnTo>
                  <a:pt x="29309" y="56497"/>
                </a:lnTo>
                <a:cubicBezTo>
                  <a:pt x="29299" y="56497"/>
                  <a:pt x="29279" y="56487"/>
                  <a:pt x="29270" y="56477"/>
                </a:cubicBezTo>
                <a:lnTo>
                  <a:pt x="25361" y="49739"/>
                </a:lnTo>
                <a:cubicBezTo>
                  <a:pt x="25351" y="49719"/>
                  <a:pt x="25351" y="49709"/>
                  <a:pt x="25351" y="49700"/>
                </a:cubicBezTo>
                <a:lnTo>
                  <a:pt x="26343" y="43165"/>
                </a:lnTo>
                <a:cubicBezTo>
                  <a:pt x="26343" y="43146"/>
                  <a:pt x="26343" y="43136"/>
                  <a:pt x="26362" y="43126"/>
                </a:cubicBezTo>
                <a:lnTo>
                  <a:pt x="32362" y="38595"/>
                </a:lnTo>
                <a:cubicBezTo>
                  <a:pt x="32367" y="38590"/>
                  <a:pt x="32377" y="38588"/>
                  <a:pt x="32386" y="38588"/>
                </a:cubicBezTo>
                <a:cubicBezTo>
                  <a:pt x="32396" y="38588"/>
                  <a:pt x="32406" y="38590"/>
                  <a:pt x="32411" y="38595"/>
                </a:cubicBezTo>
                <a:lnTo>
                  <a:pt x="38226" y="41016"/>
                </a:lnTo>
                <a:cubicBezTo>
                  <a:pt x="38566" y="41152"/>
                  <a:pt x="38906" y="41250"/>
                  <a:pt x="39266" y="41288"/>
                </a:cubicBezTo>
                <a:lnTo>
                  <a:pt x="47318" y="42164"/>
                </a:lnTo>
                <a:cubicBezTo>
                  <a:pt x="47451" y="42178"/>
                  <a:pt x="47584" y="42185"/>
                  <a:pt x="47716" y="42185"/>
                </a:cubicBezTo>
                <a:cubicBezTo>
                  <a:pt x="48502" y="42185"/>
                  <a:pt x="49263" y="41941"/>
                  <a:pt x="49904" y="41483"/>
                </a:cubicBezTo>
                <a:lnTo>
                  <a:pt x="55243" y="37652"/>
                </a:lnTo>
                <a:cubicBezTo>
                  <a:pt x="56682" y="36621"/>
                  <a:pt x="57197" y="34705"/>
                  <a:pt x="56478" y="33091"/>
                </a:cubicBezTo>
                <a:lnTo>
                  <a:pt x="55982" y="31983"/>
                </a:lnTo>
                <a:cubicBezTo>
                  <a:pt x="55408" y="30699"/>
                  <a:pt x="54183" y="29843"/>
                  <a:pt x="52773" y="29775"/>
                </a:cubicBezTo>
                <a:lnTo>
                  <a:pt x="37778" y="28949"/>
                </a:lnTo>
                <a:cubicBezTo>
                  <a:pt x="37778" y="28949"/>
                  <a:pt x="37769" y="28949"/>
                  <a:pt x="37759" y="28939"/>
                </a:cubicBezTo>
                <a:cubicBezTo>
                  <a:pt x="37749" y="28939"/>
                  <a:pt x="37739" y="28929"/>
                  <a:pt x="37739" y="28929"/>
                </a:cubicBezTo>
                <a:cubicBezTo>
                  <a:pt x="37730" y="28910"/>
                  <a:pt x="37739" y="28871"/>
                  <a:pt x="37739" y="28861"/>
                </a:cubicBezTo>
                <a:cubicBezTo>
                  <a:pt x="37749" y="28851"/>
                  <a:pt x="37749" y="28851"/>
                  <a:pt x="37769" y="28842"/>
                </a:cubicBezTo>
                <a:lnTo>
                  <a:pt x="42271" y="27636"/>
                </a:lnTo>
                <a:cubicBezTo>
                  <a:pt x="42864" y="27471"/>
                  <a:pt x="43418" y="27159"/>
                  <a:pt x="43866" y="26741"/>
                </a:cubicBezTo>
                <a:lnTo>
                  <a:pt x="49369" y="21549"/>
                </a:lnTo>
                <a:cubicBezTo>
                  <a:pt x="49379" y="21539"/>
                  <a:pt x="49389" y="21539"/>
                  <a:pt x="49398" y="21529"/>
                </a:cubicBezTo>
                <a:lnTo>
                  <a:pt x="57683" y="20683"/>
                </a:lnTo>
                <a:cubicBezTo>
                  <a:pt x="59259" y="20518"/>
                  <a:pt x="60571" y="19371"/>
                  <a:pt x="60941" y="17834"/>
                </a:cubicBezTo>
                <a:lnTo>
                  <a:pt x="62759" y="10259"/>
                </a:lnTo>
                <a:close/>
                <a:moveTo>
                  <a:pt x="32352" y="4814"/>
                </a:moveTo>
                <a:lnTo>
                  <a:pt x="32770" y="6885"/>
                </a:lnTo>
                <a:cubicBezTo>
                  <a:pt x="32800" y="7002"/>
                  <a:pt x="32780" y="7128"/>
                  <a:pt x="32722" y="7235"/>
                </a:cubicBezTo>
                <a:lnTo>
                  <a:pt x="29630" y="13060"/>
                </a:lnTo>
                <a:cubicBezTo>
                  <a:pt x="29435" y="13419"/>
                  <a:pt x="29182" y="14382"/>
                  <a:pt x="29182" y="14382"/>
                </a:cubicBezTo>
                <a:cubicBezTo>
                  <a:pt x="28929" y="15656"/>
                  <a:pt x="29270" y="16949"/>
                  <a:pt x="30116" y="17931"/>
                </a:cubicBezTo>
                <a:cubicBezTo>
                  <a:pt x="30923" y="18875"/>
                  <a:pt x="32080" y="19400"/>
                  <a:pt x="33305" y="19400"/>
                </a:cubicBezTo>
                <a:cubicBezTo>
                  <a:pt x="33311" y="19400"/>
                  <a:pt x="33335" y="19401"/>
                  <a:pt x="33374" y="19401"/>
                </a:cubicBezTo>
                <a:cubicBezTo>
                  <a:pt x="33719" y="19401"/>
                  <a:pt x="35281" y="19330"/>
                  <a:pt x="36504" y="17931"/>
                </a:cubicBezTo>
                <a:lnTo>
                  <a:pt x="43331" y="9948"/>
                </a:lnTo>
                <a:cubicBezTo>
                  <a:pt x="43389" y="9880"/>
                  <a:pt x="43457" y="9831"/>
                  <a:pt x="43535" y="9802"/>
                </a:cubicBezTo>
                <a:lnTo>
                  <a:pt x="47920" y="8042"/>
                </a:lnTo>
                <a:cubicBezTo>
                  <a:pt x="48543" y="7789"/>
                  <a:pt x="49107" y="7391"/>
                  <a:pt x="49544" y="6875"/>
                </a:cubicBezTo>
                <a:lnTo>
                  <a:pt x="51197" y="4960"/>
                </a:lnTo>
                <a:cubicBezTo>
                  <a:pt x="54115" y="5728"/>
                  <a:pt x="56886" y="6846"/>
                  <a:pt x="59482" y="8256"/>
                </a:cubicBezTo>
                <a:cubicBezTo>
                  <a:pt x="59443" y="8353"/>
                  <a:pt x="57353" y="16969"/>
                  <a:pt x="57353" y="16969"/>
                </a:cubicBezTo>
                <a:cubicBezTo>
                  <a:pt x="57343" y="16998"/>
                  <a:pt x="57333" y="17008"/>
                  <a:pt x="57304" y="17008"/>
                </a:cubicBezTo>
                <a:lnTo>
                  <a:pt x="49019" y="17863"/>
                </a:lnTo>
                <a:cubicBezTo>
                  <a:pt x="48212" y="17951"/>
                  <a:pt x="47434" y="18301"/>
                  <a:pt x="46841" y="18865"/>
                </a:cubicBezTo>
                <a:lnTo>
                  <a:pt x="41337" y="24057"/>
                </a:lnTo>
                <a:cubicBezTo>
                  <a:pt x="41328" y="24067"/>
                  <a:pt x="41318" y="24067"/>
                  <a:pt x="41318" y="24067"/>
                </a:cubicBezTo>
                <a:lnTo>
                  <a:pt x="36816" y="25283"/>
                </a:lnTo>
                <a:cubicBezTo>
                  <a:pt x="35347" y="25681"/>
                  <a:pt x="34268" y="26907"/>
                  <a:pt x="34073" y="28414"/>
                </a:cubicBezTo>
                <a:cubicBezTo>
                  <a:pt x="33879" y="29931"/>
                  <a:pt x="34608" y="31389"/>
                  <a:pt x="35931" y="32148"/>
                </a:cubicBezTo>
                <a:cubicBezTo>
                  <a:pt x="36436" y="32430"/>
                  <a:pt x="37000" y="32605"/>
                  <a:pt x="37584" y="32634"/>
                </a:cubicBezTo>
                <a:lnTo>
                  <a:pt x="52569" y="33451"/>
                </a:lnTo>
                <a:cubicBezTo>
                  <a:pt x="52588" y="33451"/>
                  <a:pt x="52607" y="33470"/>
                  <a:pt x="52617" y="33490"/>
                </a:cubicBezTo>
                <a:lnTo>
                  <a:pt x="53113" y="34589"/>
                </a:lnTo>
                <a:cubicBezTo>
                  <a:pt x="53123" y="34618"/>
                  <a:pt x="53113" y="34647"/>
                  <a:pt x="53094" y="34657"/>
                </a:cubicBezTo>
                <a:lnTo>
                  <a:pt x="47755" y="38488"/>
                </a:lnTo>
                <a:cubicBezTo>
                  <a:pt x="47745" y="38488"/>
                  <a:pt x="47736" y="38498"/>
                  <a:pt x="47716" y="38498"/>
                </a:cubicBezTo>
                <a:lnTo>
                  <a:pt x="39645" y="37613"/>
                </a:lnTo>
                <a:lnTo>
                  <a:pt x="33830" y="35191"/>
                </a:lnTo>
                <a:cubicBezTo>
                  <a:pt x="33372" y="34997"/>
                  <a:pt x="32885" y="34902"/>
                  <a:pt x="32400" y="34902"/>
                </a:cubicBezTo>
                <a:cubicBezTo>
                  <a:pt x="31597" y="34902"/>
                  <a:pt x="30799" y="35161"/>
                  <a:pt x="30145" y="35658"/>
                </a:cubicBezTo>
                <a:lnTo>
                  <a:pt x="24135" y="40180"/>
                </a:lnTo>
                <a:cubicBezTo>
                  <a:pt x="23348" y="40773"/>
                  <a:pt x="22842" y="41638"/>
                  <a:pt x="22687" y="42611"/>
                </a:cubicBezTo>
                <a:lnTo>
                  <a:pt x="21704" y="49155"/>
                </a:lnTo>
                <a:cubicBezTo>
                  <a:pt x="21578" y="49991"/>
                  <a:pt x="21743" y="50857"/>
                  <a:pt x="22171" y="51586"/>
                </a:cubicBezTo>
                <a:lnTo>
                  <a:pt x="26080" y="58325"/>
                </a:lnTo>
                <a:cubicBezTo>
                  <a:pt x="26693" y="59375"/>
                  <a:pt x="27782" y="60065"/>
                  <a:pt x="28997" y="60172"/>
                </a:cubicBezTo>
                <a:lnTo>
                  <a:pt x="35863" y="60775"/>
                </a:lnTo>
                <a:cubicBezTo>
                  <a:pt x="35882" y="60775"/>
                  <a:pt x="35902" y="60785"/>
                  <a:pt x="35911" y="60804"/>
                </a:cubicBezTo>
                <a:lnTo>
                  <a:pt x="37418" y="64840"/>
                </a:lnTo>
                <a:lnTo>
                  <a:pt x="38974" y="71997"/>
                </a:lnTo>
                <a:cubicBezTo>
                  <a:pt x="39198" y="73018"/>
                  <a:pt x="39840" y="73903"/>
                  <a:pt x="40744" y="74428"/>
                </a:cubicBezTo>
                <a:lnTo>
                  <a:pt x="44148" y="76421"/>
                </a:lnTo>
                <a:cubicBezTo>
                  <a:pt x="44731" y="76762"/>
                  <a:pt x="45382" y="76937"/>
                  <a:pt x="46034" y="76937"/>
                </a:cubicBezTo>
                <a:cubicBezTo>
                  <a:pt x="46987" y="76937"/>
                  <a:pt x="47940" y="76567"/>
                  <a:pt x="48659" y="75867"/>
                </a:cubicBezTo>
                <a:lnTo>
                  <a:pt x="53910" y="70723"/>
                </a:lnTo>
                <a:cubicBezTo>
                  <a:pt x="54591" y="70052"/>
                  <a:pt x="54990" y="69157"/>
                  <a:pt x="55029" y="68195"/>
                </a:cubicBezTo>
                <a:lnTo>
                  <a:pt x="55369" y="59638"/>
                </a:lnTo>
                <a:cubicBezTo>
                  <a:pt x="55369" y="59628"/>
                  <a:pt x="55369" y="59628"/>
                  <a:pt x="55379" y="59618"/>
                </a:cubicBezTo>
                <a:lnTo>
                  <a:pt x="59317" y="53638"/>
                </a:lnTo>
                <a:cubicBezTo>
                  <a:pt x="60328" y="52111"/>
                  <a:pt x="60085" y="50098"/>
                  <a:pt x="58753" y="48844"/>
                </a:cubicBezTo>
                <a:lnTo>
                  <a:pt x="56332" y="46578"/>
                </a:lnTo>
                <a:cubicBezTo>
                  <a:pt x="56322" y="46569"/>
                  <a:pt x="56312" y="46549"/>
                  <a:pt x="56322" y="46539"/>
                </a:cubicBezTo>
                <a:lnTo>
                  <a:pt x="56672" y="44351"/>
                </a:lnTo>
                <a:cubicBezTo>
                  <a:pt x="56682" y="44332"/>
                  <a:pt x="56682" y="44322"/>
                  <a:pt x="56711" y="44313"/>
                </a:cubicBezTo>
                <a:cubicBezTo>
                  <a:pt x="56719" y="44304"/>
                  <a:pt x="56726" y="44301"/>
                  <a:pt x="56732" y="44301"/>
                </a:cubicBezTo>
                <a:cubicBezTo>
                  <a:pt x="56740" y="44301"/>
                  <a:pt x="56748" y="44307"/>
                  <a:pt x="56760" y="44313"/>
                </a:cubicBezTo>
                <a:lnTo>
                  <a:pt x="61398" y="47308"/>
                </a:lnTo>
                <a:cubicBezTo>
                  <a:pt x="62012" y="47705"/>
                  <a:pt x="62712" y="47898"/>
                  <a:pt x="63410" y="47898"/>
                </a:cubicBezTo>
                <a:cubicBezTo>
                  <a:pt x="64467" y="47898"/>
                  <a:pt x="65518" y="47455"/>
                  <a:pt x="66250" y="46617"/>
                </a:cubicBezTo>
                <a:lnTo>
                  <a:pt x="67971" y="44633"/>
                </a:lnTo>
                <a:cubicBezTo>
                  <a:pt x="68769" y="43710"/>
                  <a:pt x="69070" y="42455"/>
                  <a:pt x="68769" y="41259"/>
                </a:cubicBezTo>
                <a:cubicBezTo>
                  <a:pt x="68467" y="40073"/>
                  <a:pt x="67612" y="39110"/>
                  <a:pt x="66454" y="38682"/>
                </a:cubicBezTo>
                <a:lnTo>
                  <a:pt x="66328" y="38634"/>
                </a:lnTo>
                <a:cubicBezTo>
                  <a:pt x="66309" y="38624"/>
                  <a:pt x="66299" y="38614"/>
                  <a:pt x="66299" y="38614"/>
                </a:cubicBezTo>
                <a:cubicBezTo>
                  <a:pt x="66289" y="38605"/>
                  <a:pt x="66289" y="38566"/>
                  <a:pt x="66299" y="38546"/>
                </a:cubicBezTo>
                <a:cubicBezTo>
                  <a:pt x="66299" y="38546"/>
                  <a:pt x="66309" y="38537"/>
                  <a:pt x="66318" y="38537"/>
                </a:cubicBezTo>
                <a:lnTo>
                  <a:pt x="69090" y="37088"/>
                </a:lnTo>
                <a:cubicBezTo>
                  <a:pt x="69094" y="37083"/>
                  <a:pt x="69104" y="37080"/>
                  <a:pt x="69114" y="37080"/>
                </a:cubicBezTo>
                <a:cubicBezTo>
                  <a:pt x="69124" y="37080"/>
                  <a:pt x="69133" y="37083"/>
                  <a:pt x="69138" y="37088"/>
                </a:cubicBezTo>
                <a:lnTo>
                  <a:pt x="71355" y="38750"/>
                </a:lnTo>
                <a:cubicBezTo>
                  <a:pt x="72017" y="39246"/>
                  <a:pt x="72803" y="39501"/>
                  <a:pt x="73599" y="39501"/>
                </a:cubicBezTo>
                <a:cubicBezTo>
                  <a:pt x="74021" y="39501"/>
                  <a:pt x="74445" y="39430"/>
                  <a:pt x="74856" y="39285"/>
                </a:cubicBezTo>
                <a:cubicBezTo>
                  <a:pt x="76042" y="38857"/>
                  <a:pt x="76927" y="37875"/>
                  <a:pt x="77229" y="36660"/>
                </a:cubicBezTo>
                <a:lnTo>
                  <a:pt x="77608" y="35162"/>
                </a:lnTo>
                <a:cubicBezTo>
                  <a:pt x="77608" y="35143"/>
                  <a:pt x="77627" y="35133"/>
                  <a:pt x="77647" y="35123"/>
                </a:cubicBezTo>
                <a:lnTo>
                  <a:pt x="78716" y="34919"/>
                </a:lnTo>
                <a:cubicBezTo>
                  <a:pt x="79096" y="37049"/>
                  <a:pt x="79290" y="39246"/>
                  <a:pt x="79290" y="41493"/>
                </a:cubicBezTo>
                <a:cubicBezTo>
                  <a:pt x="79290" y="62341"/>
                  <a:pt x="62341" y="79290"/>
                  <a:pt x="41493" y="79290"/>
                </a:cubicBezTo>
                <a:cubicBezTo>
                  <a:pt x="34404" y="79290"/>
                  <a:pt x="27763" y="77326"/>
                  <a:pt x="22084" y="73912"/>
                </a:cubicBezTo>
                <a:lnTo>
                  <a:pt x="22832" y="67806"/>
                </a:lnTo>
                <a:cubicBezTo>
                  <a:pt x="23017" y="66347"/>
                  <a:pt x="22473" y="64889"/>
                  <a:pt x="21393" y="63906"/>
                </a:cubicBezTo>
                <a:cubicBezTo>
                  <a:pt x="21393" y="63906"/>
                  <a:pt x="16677" y="59589"/>
                  <a:pt x="16638" y="59531"/>
                </a:cubicBezTo>
                <a:lnTo>
                  <a:pt x="11893" y="52140"/>
                </a:lnTo>
                <a:cubicBezTo>
                  <a:pt x="11057" y="50837"/>
                  <a:pt x="9627" y="50059"/>
                  <a:pt x="8081" y="50059"/>
                </a:cubicBezTo>
                <a:lnTo>
                  <a:pt x="4668" y="50059"/>
                </a:lnTo>
                <a:cubicBezTo>
                  <a:pt x="4036" y="47298"/>
                  <a:pt x="3696" y="44439"/>
                  <a:pt x="3696" y="41493"/>
                </a:cubicBezTo>
                <a:cubicBezTo>
                  <a:pt x="3696" y="41172"/>
                  <a:pt x="3696" y="40861"/>
                  <a:pt x="3705" y="40540"/>
                </a:cubicBezTo>
                <a:lnTo>
                  <a:pt x="11455" y="29182"/>
                </a:lnTo>
                <a:cubicBezTo>
                  <a:pt x="11796" y="28686"/>
                  <a:pt x="12224" y="28258"/>
                  <a:pt x="12729" y="27937"/>
                </a:cubicBezTo>
                <a:lnTo>
                  <a:pt x="16697" y="25361"/>
                </a:lnTo>
                <a:cubicBezTo>
                  <a:pt x="19050" y="23834"/>
                  <a:pt x="20450" y="21257"/>
                  <a:pt x="20450" y="18456"/>
                </a:cubicBezTo>
                <a:lnTo>
                  <a:pt x="20450" y="10104"/>
                </a:lnTo>
                <a:cubicBezTo>
                  <a:pt x="24038" y="7692"/>
                  <a:pt x="28045" y="5883"/>
                  <a:pt x="32352" y="4814"/>
                </a:cubicBezTo>
                <a:close/>
                <a:moveTo>
                  <a:pt x="41493" y="0"/>
                </a:moveTo>
                <a:cubicBezTo>
                  <a:pt x="30407" y="0"/>
                  <a:pt x="19993" y="4318"/>
                  <a:pt x="12155" y="12155"/>
                </a:cubicBezTo>
                <a:cubicBezTo>
                  <a:pt x="4318" y="19993"/>
                  <a:pt x="0" y="30407"/>
                  <a:pt x="0" y="41493"/>
                </a:cubicBezTo>
                <a:cubicBezTo>
                  <a:pt x="0" y="52578"/>
                  <a:pt x="4318" y="62992"/>
                  <a:pt x="12155" y="70830"/>
                </a:cubicBezTo>
                <a:cubicBezTo>
                  <a:pt x="19993" y="78667"/>
                  <a:pt x="30407" y="82985"/>
                  <a:pt x="41493" y="82985"/>
                </a:cubicBezTo>
                <a:cubicBezTo>
                  <a:pt x="52578" y="82985"/>
                  <a:pt x="62993" y="78667"/>
                  <a:pt x="70830" y="70830"/>
                </a:cubicBezTo>
                <a:cubicBezTo>
                  <a:pt x="78668" y="62992"/>
                  <a:pt x="82985" y="52578"/>
                  <a:pt x="82985" y="41493"/>
                </a:cubicBezTo>
                <a:cubicBezTo>
                  <a:pt x="82985" y="30407"/>
                  <a:pt x="78668" y="19993"/>
                  <a:pt x="70830" y="12155"/>
                </a:cubicBezTo>
                <a:cubicBezTo>
                  <a:pt x="62993" y="4318"/>
                  <a:pt x="52578" y="0"/>
                  <a:pt x="41493" y="0"/>
                </a:cubicBezTo>
                <a:close/>
              </a:path>
            </a:pathLst>
          </a:custGeom>
          <a:solidFill>
            <a:srgbClr val="000000"/>
          </a:solidFill>
          <a:ln>
            <a:noFill/>
          </a:ln>
        </p:spPr>
        <p:txBody>
          <a:bodyPr spcFirstLastPara="1" wrap="square" lIns="121900" tIns="121900" rIns="121900" bIns="121900" anchor="ctr" anchorCtr="0">
            <a:noAutofit/>
          </a:bodyPr>
          <a:lstStyle/>
          <a:p>
            <a:endParaRPr sz="1867">
              <a:solidFill>
                <a:schemeClr val="dk1"/>
              </a:solidFill>
            </a:endParaRPr>
          </a:p>
        </p:txBody>
      </p:sp>
      <p:sp>
        <p:nvSpPr>
          <p:cNvPr id="10" name="Google Shape;148;p16">
            <a:extLst>
              <a:ext uri="{FF2B5EF4-FFF2-40B4-BE49-F238E27FC236}">
                <a16:creationId xmlns:a16="http://schemas.microsoft.com/office/drawing/2014/main" id="{0B7D1A98-0F66-1231-8B2B-9F99D2E44DB1}"/>
              </a:ext>
            </a:extLst>
          </p:cNvPr>
          <p:cNvSpPr/>
          <p:nvPr/>
        </p:nvSpPr>
        <p:spPr>
          <a:xfrm>
            <a:off x="7809087" y="2035622"/>
            <a:ext cx="397780" cy="397775"/>
          </a:xfrm>
          <a:custGeom>
            <a:avLst/>
            <a:gdLst/>
            <a:ahLst/>
            <a:cxnLst/>
            <a:rect l="l" t="t" r="r" b="b"/>
            <a:pathLst>
              <a:path w="82986" h="82985" extrusionOk="0">
                <a:moveTo>
                  <a:pt x="41493" y="3686"/>
                </a:moveTo>
                <a:cubicBezTo>
                  <a:pt x="43389" y="3686"/>
                  <a:pt x="45246" y="3832"/>
                  <a:pt x="47065" y="4104"/>
                </a:cubicBezTo>
                <a:cubicBezTo>
                  <a:pt x="47065" y="4104"/>
                  <a:pt x="46627" y="4590"/>
                  <a:pt x="46549" y="4619"/>
                </a:cubicBezTo>
                <a:lnTo>
                  <a:pt x="42164" y="6379"/>
                </a:lnTo>
                <a:cubicBezTo>
                  <a:pt x="41532" y="6632"/>
                  <a:pt x="40977" y="7031"/>
                  <a:pt x="40530" y="7546"/>
                </a:cubicBezTo>
                <a:lnTo>
                  <a:pt x="33704" y="15530"/>
                </a:lnTo>
                <a:cubicBezTo>
                  <a:pt x="33607" y="15637"/>
                  <a:pt x="33471" y="15705"/>
                  <a:pt x="33334" y="15714"/>
                </a:cubicBezTo>
                <a:cubicBezTo>
                  <a:pt x="33326" y="15715"/>
                  <a:pt x="33318" y="15715"/>
                  <a:pt x="33310" y="15715"/>
                </a:cubicBezTo>
                <a:cubicBezTo>
                  <a:pt x="33101" y="15715"/>
                  <a:pt x="32972" y="15595"/>
                  <a:pt x="32916" y="15530"/>
                </a:cubicBezTo>
                <a:cubicBezTo>
                  <a:pt x="32673" y="15257"/>
                  <a:pt x="32858" y="14839"/>
                  <a:pt x="32887" y="14791"/>
                </a:cubicBezTo>
                <a:lnTo>
                  <a:pt x="35979" y="8966"/>
                </a:lnTo>
                <a:cubicBezTo>
                  <a:pt x="36436" y="8100"/>
                  <a:pt x="36582" y="7099"/>
                  <a:pt x="36388" y="6146"/>
                </a:cubicBezTo>
                <a:lnTo>
                  <a:pt x="35970" y="4094"/>
                </a:lnTo>
                <a:cubicBezTo>
                  <a:pt x="37769" y="3832"/>
                  <a:pt x="39616" y="3686"/>
                  <a:pt x="41493" y="3686"/>
                </a:cubicBezTo>
                <a:close/>
                <a:moveTo>
                  <a:pt x="16765" y="12924"/>
                </a:moveTo>
                <a:lnTo>
                  <a:pt x="16765" y="18456"/>
                </a:lnTo>
                <a:cubicBezTo>
                  <a:pt x="16765" y="20003"/>
                  <a:pt x="15996" y="21422"/>
                  <a:pt x="14693" y="22268"/>
                </a:cubicBezTo>
                <a:lnTo>
                  <a:pt x="10726" y="24845"/>
                </a:lnTo>
                <a:cubicBezTo>
                  <a:pt x="9802" y="25438"/>
                  <a:pt x="9024" y="26197"/>
                  <a:pt x="8412" y="27101"/>
                </a:cubicBezTo>
                <a:lnTo>
                  <a:pt x="4804" y="32381"/>
                </a:lnTo>
                <a:cubicBezTo>
                  <a:pt x="6710" y="24709"/>
                  <a:pt x="10969" y="17951"/>
                  <a:pt x="16765" y="12924"/>
                </a:cubicBezTo>
                <a:close/>
                <a:moveTo>
                  <a:pt x="8081" y="53745"/>
                </a:moveTo>
                <a:cubicBezTo>
                  <a:pt x="8363" y="53745"/>
                  <a:pt x="8635" y="53891"/>
                  <a:pt x="8791" y="54134"/>
                </a:cubicBezTo>
                <a:lnTo>
                  <a:pt x="13536" y="61524"/>
                </a:lnTo>
                <a:cubicBezTo>
                  <a:pt x="13750" y="61855"/>
                  <a:pt x="14003" y="62156"/>
                  <a:pt x="14295" y="62419"/>
                </a:cubicBezTo>
                <a:lnTo>
                  <a:pt x="18904" y="66629"/>
                </a:lnTo>
                <a:cubicBezTo>
                  <a:pt x="19108" y="66814"/>
                  <a:pt x="19205" y="67086"/>
                  <a:pt x="19176" y="67358"/>
                </a:cubicBezTo>
                <a:lnTo>
                  <a:pt x="18651" y="71588"/>
                </a:lnTo>
                <a:cubicBezTo>
                  <a:pt x="12739" y="67096"/>
                  <a:pt x="8188" y="60902"/>
                  <a:pt x="5728" y="53745"/>
                </a:cubicBezTo>
                <a:close/>
                <a:moveTo>
                  <a:pt x="62759" y="10259"/>
                </a:moveTo>
                <a:cubicBezTo>
                  <a:pt x="70023" y="15218"/>
                  <a:pt x="75478" y="22648"/>
                  <a:pt x="77900" y="31321"/>
                </a:cubicBezTo>
                <a:lnTo>
                  <a:pt x="76947" y="31506"/>
                </a:lnTo>
                <a:cubicBezTo>
                  <a:pt x="75517" y="31778"/>
                  <a:pt x="74370" y="32867"/>
                  <a:pt x="74020" y="34277"/>
                </a:cubicBezTo>
                <a:lnTo>
                  <a:pt x="73650" y="35775"/>
                </a:lnTo>
                <a:cubicBezTo>
                  <a:pt x="73650" y="35785"/>
                  <a:pt x="73650" y="35794"/>
                  <a:pt x="73621" y="35804"/>
                </a:cubicBezTo>
                <a:cubicBezTo>
                  <a:pt x="73606" y="35809"/>
                  <a:pt x="73597" y="35811"/>
                  <a:pt x="73589" y="35811"/>
                </a:cubicBezTo>
                <a:cubicBezTo>
                  <a:pt x="73582" y="35811"/>
                  <a:pt x="73577" y="35809"/>
                  <a:pt x="73572" y="35804"/>
                </a:cubicBezTo>
                <a:lnTo>
                  <a:pt x="71355" y="34141"/>
                </a:lnTo>
                <a:cubicBezTo>
                  <a:pt x="70698" y="33646"/>
                  <a:pt x="69904" y="33393"/>
                  <a:pt x="69108" y="33393"/>
                </a:cubicBezTo>
                <a:cubicBezTo>
                  <a:pt x="68514" y="33393"/>
                  <a:pt x="67919" y="33534"/>
                  <a:pt x="67378" y="33820"/>
                </a:cubicBezTo>
                <a:lnTo>
                  <a:pt x="64617" y="35269"/>
                </a:lnTo>
                <a:cubicBezTo>
                  <a:pt x="63284" y="35960"/>
                  <a:pt x="62526" y="37321"/>
                  <a:pt x="62613" y="38809"/>
                </a:cubicBezTo>
                <a:cubicBezTo>
                  <a:pt x="62701" y="40306"/>
                  <a:pt x="63634" y="41561"/>
                  <a:pt x="65035" y="42086"/>
                </a:cubicBezTo>
                <a:lnTo>
                  <a:pt x="65161" y="42134"/>
                </a:lnTo>
                <a:cubicBezTo>
                  <a:pt x="65181" y="42134"/>
                  <a:pt x="65190" y="42144"/>
                  <a:pt x="65200" y="42173"/>
                </a:cubicBezTo>
                <a:cubicBezTo>
                  <a:pt x="65200" y="42193"/>
                  <a:pt x="65200" y="42202"/>
                  <a:pt x="65181" y="42212"/>
                </a:cubicBezTo>
                <a:lnTo>
                  <a:pt x="63469" y="44196"/>
                </a:lnTo>
                <a:cubicBezTo>
                  <a:pt x="63458" y="44207"/>
                  <a:pt x="63443" y="44212"/>
                  <a:pt x="63427" y="44212"/>
                </a:cubicBezTo>
                <a:cubicBezTo>
                  <a:pt x="63416" y="44212"/>
                  <a:pt x="63403" y="44210"/>
                  <a:pt x="63391" y="44206"/>
                </a:cubicBezTo>
                <a:lnTo>
                  <a:pt x="58753" y="41211"/>
                </a:lnTo>
                <a:cubicBezTo>
                  <a:pt x="58139" y="40817"/>
                  <a:pt x="57438" y="40615"/>
                  <a:pt x="56731" y="40615"/>
                </a:cubicBezTo>
                <a:cubicBezTo>
                  <a:pt x="56217" y="40615"/>
                  <a:pt x="55701" y="40721"/>
                  <a:pt x="55213" y="40938"/>
                </a:cubicBezTo>
                <a:cubicBezTo>
                  <a:pt x="54056" y="41454"/>
                  <a:pt x="53239" y="42504"/>
                  <a:pt x="53035" y="43749"/>
                </a:cubicBezTo>
                <a:lnTo>
                  <a:pt x="52675" y="45936"/>
                </a:lnTo>
                <a:cubicBezTo>
                  <a:pt x="52471" y="47171"/>
                  <a:pt x="52899" y="48416"/>
                  <a:pt x="53813" y="49272"/>
                </a:cubicBezTo>
                <a:lnTo>
                  <a:pt x="56234" y="51538"/>
                </a:lnTo>
                <a:cubicBezTo>
                  <a:pt x="56254" y="51557"/>
                  <a:pt x="56254" y="51586"/>
                  <a:pt x="56244" y="51606"/>
                </a:cubicBezTo>
                <a:lnTo>
                  <a:pt x="52296" y="57586"/>
                </a:lnTo>
                <a:cubicBezTo>
                  <a:pt x="51927" y="58150"/>
                  <a:pt x="51713" y="58811"/>
                  <a:pt x="51684" y="59492"/>
                </a:cubicBezTo>
                <a:lnTo>
                  <a:pt x="51343" y="68049"/>
                </a:lnTo>
                <a:cubicBezTo>
                  <a:pt x="51343" y="68059"/>
                  <a:pt x="51334" y="68078"/>
                  <a:pt x="51324" y="68088"/>
                </a:cubicBezTo>
                <a:lnTo>
                  <a:pt x="46073" y="73232"/>
                </a:lnTo>
                <a:cubicBezTo>
                  <a:pt x="46061" y="73243"/>
                  <a:pt x="46050" y="73248"/>
                  <a:pt x="46037" y="73248"/>
                </a:cubicBezTo>
                <a:cubicBezTo>
                  <a:pt x="46027" y="73248"/>
                  <a:pt x="46017" y="73246"/>
                  <a:pt x="46005" y="73241"/>
                </a:cubicBezTo>
                <a:lnTo>
                  <a:pt x="42611" y="71248"/>
                </a:lnTo>
                <a:cubicBezTo>
                  <a:pt x="42592" y="71238"/>
                  <a:pt x="42582" y="71229"/>
                  <a:pt x="42582" y="71209"/>
                </a:cubicBezTo>
                <a:cubicBezTo>
                  <a:pt x="42582" y="71209"/>
                  <a:pt x="40929" y="63712"/>
                  <a:pt x="40871" y="63547"/>
                </a:cubicBezTo>
                <a:lnTo>
                  <a:pt x="39363" y="59521"/>
                </a:lnTo>
                <a:cubicBezTo>
                  <a:pt x="38867" y="58169"/>
                  <a:pt x="37613" y="57226"/>
                  <a:pt x="36184" y="57100"/>
                </a:cubicBezTo>
                <a:lnTo>
                  <a:pt x="29309" y="56497"/>
                </a:lnTo>
                <a:cubicBezTo>
                  <a:pt x="29299" y="56497"/>
                  <a:pt x="29279" y="56487"/>
                  <a:pt x="29270" y="56477"/>
                </a:cubicBezTo>
                <a:lnTo>
                  <a:pt x="25361" y="49739"/>
                </a:lnTo>
                <a:cubicBezTo>
                  <a:pt x="25351" y="49719"/>
                  <a:pt x="25351" y="49709"/>
                  <a:pt x="25351" y="49700"/>
                </a:cubicBezTo>
                <a:lnTo>
                  <a:pt x="26343" y="43165"/>
                </a:lnTo>
                <a:cubicBezTo>
                  <a:pt x="26343" y="43146"/>
                  <a:pt x="26343" y="43136"/>
                  <a:pt x="26362" y="43126"/>
                </a:cubicBezTo>
                <a:lnTo>
                  <a:pt x="32362" y="38595"/>
                </a:lnTo>
                <a:cubicBezTo>
                  <a:pt x="32367" y="38590"/>
                  <a:pt x="32377" y="38588"/>
                  <a:pt x="32386" y="38588"/>
                </a:cubicBezTo>
                <a:cubicBezTo>
                  <a:pt x="32396" y="38588"/>
                  <a:pt x="32406" y="38590"/>
                  <a:pt x="32411" y="38595"/>
                </a:cubicBezTo>
                <a:lnTo>
                  <a:pt x="38226" y="41016"/>
                </a:lnTo>
                <a:cubicBezTo>
                  <a:pt x="38566" y="41152"/>
                  <a:pt x="38906" y="41250"/>
                  <a:pt x="39266" y="41288"/>
                </a:cubicBezTo>
                <a:lnTo>
                  <a:pt x="47318" y="42164"/>
                </a:lnTo>
                <a:cubicBezTo>
                  <a:pt x="47451" y="42178"/>
                  <a:pt x="47584" y="42185"/>
                  <a:pt x="47716" y="42185"/>
                </a:cubicBezTo>
                <a:cubicBezTo>
                  <a:pt x="48502" y="42185"/>
                  <a:pt x="49263" y="41941"/>
                  <a:pt x="49904" y="41483"/>
                </a:cubicBezTo>
                <a:lnTo>
                  <a:pt x="55243" y="37652"/>
                </a:lnTo>
                <a:cubicBezTo>
                  <a:pt x="56682" y="36621"/>
                  <a:pt x="57197" y="34705"/>
                  <a:pt x="56478" y="33091"/>
                </a:cubicBezTo>
                <a:lnTo>
                  <a:pt x="55982" y="31983"/>
                </a:lnTo>
                <a:cubicBezTo>
                  <a:pt x="55408" y="30699"/>
                  <a:pt x="54183" y="29843"/>
                  <a:pt x="52773" y="29775"/>
                </a:cubicBezTo>
                <a:lnTo>
                  <a:pt x="37778" y="28949"/>
                </a:lnTo>
                <a:cubicBezTo>
                  <a:pt x="37778" y="28949"/>
                  <a:pt x="37769" y="28949"/>
                  <a:pt x="37759" y="28939"/>
                </a:cubicBezTo>
                <a:cubicBezTo>
                  <a:pt x="37749" y="28939"/>
                  <a:pt x="37739" y="28929"/>
                  <a:pt x="37739" y="28929"/>
                </a:cubicBezTo>
                <a:cubicBezTo>
                  <a:pt x="37730" y="28910"/>
                  <a:pt x="37739" y="28871"/>
                  <a:pt x="37739" y="28861"/>
                </a:cubicBezTo>
                <a:cubicBezTo>
                  <a:pt x="37749" y="28851"/>
                  <a:pt x="37749" y="28851"/>
                  <a:pt x="37769" y="28842"/>
                </a:cubicBezTo>
                <a:lnTo>
                  <a:pt x="42271" y="27636"/>
                </a:lnTo>
                <a:cubicBezTo>
                  <a:pt x="42864" y="27471"/>
                  <a:pt x="43418" y="27159"/>
                  <a:pt x="43866" y="26741"/>
                </a:cubicBezTo>
                <a:lnTo>
                  <a:pt x="49369" y="21549"/>
                </a:lnTo>
                <a:cubicBezTo>
                  <a:pt x="49379" y="21539"/>
                  <a:pt x="49389" y="21539"/>
                  <a:pt x="49398" y="21529"/>
                </a:cubicBezTo>
                <a:lnTo>
                  <a:pt x="57683" y="20683"/>
                </a:lnTo>
                <a:cubicBezTo>
                  <a:pt x="59259" y="20518"/>
                  <a:pt x="60571" y="19371"/>
                  <a:pt x="60941" y="17834"/>
                </a:cubicBezTo>
                <a:lnTo>
                  <a:pt x="62759" y="10259"/>
                </a:lnTo>
                <a:close/>
                <a:moveTo>
                  <a:pt x="32352" y="4814"/>
                </a:moveTo>
                <a:lnTo>
                  <a:pt x="32770" y="6885"/>
                </a:lnTo>
                <a:cubicBezTo>
                  <a:pt x="32800" y="7002"/>
                  <a:pt x="32780" y="7128"/>
                  <a:pt x="32722" y="7235"/>
                </a:cubicBezTo>
                <a:lnTo>
                  <a:pt x="29630" y="13060"/>
                </a:lnTo>
                <a:cubicBezTo>
                  <a:pt x="29435" y="13419"/>
                  <a:pt x="29182" y="14382"/>
                  <a:pt x="29182" y="14382"/>
                </a:cubicBezTo>
                <a:cubicBezTo>
                  <a:pt x="28929" y="15656"/>
                  <a:pt x="29270" y="16949"/>
                  <a:pt x="30116" y="17931"/>
                </a:cubicBezTo>
                <a:cubicBezTo>
                  <a:pt x="30923" y="18875"/>
                  <a:pt x="32080" y="19400"/>
                  <a:pt x="33305" y="19400"/>
                </a:cubicBezTo>
                <a:cubicBezTo>
                  <a:pt x="33311" y="19400"/>
                  <a:pt x="33335" y="19401"/>
                  <a:pt x="33374" y="19401"/>
                </a:cubicBezTo>
                <a:cubicBezTo>
                  <a:pt x="33719" y="19401"/>
                  <a:pt x="35281" y="19330"/>
                  <a:pt x="36504" y="17931"/>
                </a:cubicBezTo>
                <a:lnTo>
                  <a:pt x="43331" y="9948"/>
                </a:lnTo>
                <a:cubicBezTo>
                  <a:pt x="43389" y="9880"/>
                  <a:pt x="43457" y="9831"/>
                  <a:pt x="43535" y="9802"/>
                </a:cubicBezTo>
                <a:lnTo>
                  <a:pt x="47920" y="8042"/>
                </a:lnTo>
                <a:cubicBezTo>
                  <a:pt x="48543" y="7789"/>
                  <a:pt x="49107" y="7391"/>
                  <a:pt x="49544" y="6875"/>
                </a:cubicBezTo>
                <a:lnTo>
                  <a:pt x="51197" y="4960"/>
                </a:lnTo>
                <a:cubicBezTo>
                  <a:pt x="54115" y="5728"/>
                  <a:pt x="56886" y="6846"/>
                  <a:pt x="59482" y="8256"/>
                </a:cubicBezTo>
                <a:cubicBezTo>
                  <a:pt x="59443" y="8353"/>
                  <a:pt x="57353" y="16969"/>
                  <a:pt x="57353" y="16969"/>
                </a:cubicBezTo>
                <a:cubicBezTo>
                  <a:pt x="57343" y="16998"/>
                  <a:pt x="57333" y="17008"/>
                  <a:pt x="57304" y="17008"/>
                </a:cubicBezTo>
                <a:lnTo>
                  <a:pt x="49019" y="17863"/>
                </a:lnTo>
                <a:cubicBezTo>
                  <a:pt x="48212" y="17951"/>
                  <a:pt x="47434" y="18301"/>
                  <a:pt x="46841" y="18865"/>
                </a:cubicBezTo>
                <a:lnTo>
                  <a:pt x="41337" y="24057"/>
                </a:lnTo>
                <a:cubicBezTo>
                  <a:pt x="41328" y="24067"/>
                  <a:pt x="41318" y="24067"/>
                  <a:pt x="41318" y="24067"/>
                </a:cubicBezTo>
                <a:lnTo>
                  <a:pt x="36816" y="25283"/>
                </a:lnTo>
                <a:cubicBezTo>
                  <a:pt x="35347" y="25681"/>
                  <a:pt x="34268" y="26907"/>
                  <a:pt x="34073" y="28414"/>
                </a:cubicBezTo>
                <a:cubicBezTo>
                  <a:pt x="33879" y="29931"/>
                  <a:pt x="34608" y="31389"/>
                  <a:pt x="35931" y="32148"/>
                </a:cubicBezTo>
                <a:cubicBezTo>
                  <a:pt x="36436" y="32430"/>
                  <a:pt x="37000" y="32605"/>
                  <a:pt x="37584" y="32634"/>
                </a:cubicBezTo>
                <a:lnTo>
                  <a:pt x="52569" y="33451"/>
                </a:lnTo>
                <a:cubicBezTo>
                  <a:pt x="52588" y="33451"/>
                  <a:pt x="52607" y="33470"/>
                  <a:pt x="52617" y="33490"/>
                </a:cubicBezTo>
                <a:lnTo>
                  <a:pt x="53113" y="34589"/>
                </a:lnTo>
                <a:cubicBezTo>
                  <a:pt x="53123" y="34618"/>
                  <a:pt x="53113" y="34647"/>
                  <a:pt x="53094" y="34657"/>
                </a:cubicBezTo>
                <a:lnTo>
                  <a:pt x="47755" y="38488"/>
                </a:lnTo>
                <a:cubicBezTo>
                  <a:pt x="47745" y="38488"/>
                  <a:pt x="47736" y="38498"/>
                  <a:pt x="47716" y="38498"/>
                </a:cubicBezTo>
                <a:lnTo>
                  <a:pt x="39645" y="37613"/>
                </a:lnTo>
                <a:lnTo>
                  <a:pt x="33830" y="35191"/>
                </a:lnTo>
                <a:cubicBezTo>
                  <a:pt x="33372" y="34997"/>
                  <a:pt x="32885" y="34902"/>
                  <a:pt x="32400" y="34902"/>
                </a:cubicBezTo>
                <a:cubicBezTo>
                  <a:pt x="31597" y="34902"/>
                  <a:pt x="30799" y="35161"/>
                  <a:pt x="30145" y="35658"/>
                </a:cubicBezTo>
                <a:lnTo>
                  <a:pt x="24135" y="40180"/>
                </a:lnTo>
                <a:cubicBezTo>
                  <a:pt x="23348" y="40773"/>
                  <a:pt x="22842" y="41638"/>
                  <a:pt x="22687" y="42611"/>
                </a:cubicBezTo>
                <a:lnTo>
                  <a:pt x="21704" y="49155"/>
                </a:lnTo>
                <a:cubicBezTo>
                  <a:pt x="21578" y="49991"/>
                  <a:pt x="21743" y="50857"/>
                  <a:pt x="22171" y="51586"/>
                </a:cubicBezTo>
                <a:lnTo>
                  <a:pt x="26080" y="58325"/>
                </a:lnTo>
                <a:cubicBezTo>
                  <a:pt x="26693" y="59375"/>
                  <a:pt x="27782" y="60065"/>
                  <a:pt x="28997" y="60172"/>
                </a:cubicBezTo>
                <a:lnTo>
                  <a:pt x="35863" y="60775"/>
                </a:lnTo>
                <a:cubicBezTo>
                  <a:pt x="35882" y="60775"/>
                  <a:pt x="35902" y="60785"/>
                  <a:pt x="35911" y="60804"/>
                </a:cubicBezTo>
                <a:lnTo>
                  <a:pt x="37418" y="64840"/>
                </a:lnTo>
                <a:lnTo>
                  <a:pt x="38974" y="71997"/>
                </a:lnTo>
                <a:cubicBezTo>
                  <a:pt x="39198" y="73018"/>
                  <a:pt x="39840" y="73903"/>
                  <a:pt x="40744" y="74428"/>
                </a:cubicBezTo>
                <a:lnTo>
                  <a:pt x="44148" y="76421"/>
                </a:lnTo>
                <a:cubicBezTo>
                  <a:pt x="44731" y="76762"/>
                  <a:pt x="45382" y="76937"/>
                  <a:pt x="46034" y="76937"/>
                </a:cubicBezTo>
                <a:cubicBezTo>
                  <a:pt x="46987" y="76937"/>
                  <a:pt x="47940" y="76567"/>
                  <a:pt x="48659" y="75867"/>
                </a:cubicBezTo>
                <a:lnTo>
                  <a:pt x="53910" y="70723"/>
                </a:lnTo>
                <a:cubicBezTo>
                  <a:pt x="54591" y="70052"/>
                  <a:pt x="54990" y="69157"/>
                  <a:pt x="55029" y="68195"/>
                </a:cubicBezTo>
                <a:lnTo>
                  <a:pt x="55369" y="59638"/>
                </a:lnTo>
                <a:cubicBezTo>
                  <a:pt x="55369" y="59628"/>
                  <a:pt x="55369" y="59628"/>
                  <a:pt x="55379" y="59618"/>
                </a:cubicBezTo>
                <a:lnTo>
                  <a:pt x="59317" y="53638"/>
                </a:lnTo>
                <a:cubicBezTo>
                  <a:pt x="60328" y="52111"/>
                  <a:pt x="60085" y="50098"/>
                  <a:pt x="58753" y="48844"/>
                </a:cubicBezTo>
                <a:lnTo>
                  <a:pt x="56332" y="46578"/>
                </a:lnTo>
                <a:cubicBezTo>
                  <a:pt x="56322" y="46569"/>
                  <a:pt x="56312" y="46549"/>
                  <a:pt x="56322" y="46539"/>
                </a:cubicBezTo>
                <a:lnTo>
                  <a:pt x="56672" y="44351"/>
                </a:lnTo>
                <a:cubicBezTo>
                  <a:pt x="56682" y="44332"/>
                  <a:pt x="56682" y="44322"/>
                  <a:pt x="56711" y="44313"/>
                </a:cubicBezTo>
                <a:cubicBezTo>
                  <a:pt x="56719" y="44304"/>
                  <a:pt x="56726" y="44301"/>
                  <a:pt x="56732" y="44301"/>
                </a:cubicBezTo>
                <a:cubicBezTo>
                  <a:pt x="56740" y="44301"/>
                  <a:pt x="56748" y="44307"/>
                  <a:pt x="56760" y="44313"/>
                </a:cubicBezTo>
                <a:lnTo>
                  <a:pt x="61398" y="47308"/>
                </a:lnTo>
                <a:cubicBezTo>
                  <a:pt x="62012" y="47705"/>
                  <a:pt x="62712" y="47898"/>
                  <a:pt x="63410" y="47898"/>
                </a:cubicBezTo>
                <a:cubicBezTo>
                  <a:pt x="64467" y="47898"/>
                  <a:pt x="65518" y="47455"/>
                  <a:pt x="66250" y="46617"/>
                </a:cubicBezTo>
                <a:lnTo>
                  <a:pt x="67971" y="44633"/>
                </a:lnTo>
                <a:cubicBezTo>
                  <a:pt x="68769" y="43710"/>
                  <a:pt x="69070" y="42455"/>
                  <a:pt x="68769" y="41259"/>
                </a:cubicBezTo>
                <a:cubicBezTo>
                  <a:pt x="68467" y="40073"/>
                  <a:pt x="67612" y="39110"/>
                  <a:pt x="66454" y="38682"/>
                </a:cubicBezTo>
                <a:lnTo>
                  <a:pt x="66328" y="38634"/>
                </a:lnTo>
                <a:cubicBezTo>
                  <a:pt x="66309" y="38624"/>
                  <a:pt x="66299" y="38614"/>
                  <a:pt x="66299" y="38614"/>
                </a:cubicBezTo>
                <a:cubicBezTo>
                  <a:pt x="66289" y="38605"/>
                  <a:pt x="66289" y="38566"/>
                  <a:pt x="66299" y="38546"/>
                </a:cubicBezTo>
                <a:cubicBezTo>
                  <a:pt x="66299" y="38546"/>
                  <a:pt x="66309" y="38537"/>
                  <a:pt x="66318" y="38537"/>
                </a:cubicBezTo>
                <a:lnTo>
                  <a:pt x="69090" y="37088"/>
                </a:lnTo>
                <a:cubicBezTo>
                  <a:pt x="69094" y="37083"/>
                  <a:pt x="69104" y="37080"/>
                  <a:pt x="69114" y="37080"/>
                </a:cubicBezTo>
                <a:cubicBezTo>
                  <a:pt x="69124" y="37080"/>
                  <a:pt x="69133" y="37083"/>
                  <a:pt x="69138" y="37088"/>
                </a:cubicBezTo>
                <a:lnTo>
                  <a:pt x="71355" y="38750"/>
                </a:lnTo>
                <a:cubicBezTo>
                  <a:pt x="72017" y="39246"/>
                  <a:pt x="72803" y="39501"/>
                  <a:pt x="73599" y="39501"/>
                </a:cubicBezTo>
                <a:cubicBezTo>
                  <a:pt x="74021" y="39501"/>
                  <a:pt x="74445" y="39430"/>
                  <a:pt x="74856" y="39285"/>
                </a:cubicBezTo>
                <a:cubicBezTo>
                  <a:pt x="76042" y="38857"/>
                  <a:pt x="76927" y="37875"/>
                  <a:pt x="77229" y="36660"/>
                </a:cubicBezTo>
                <a:lnTo>
                  <a:pt x="77608" y="35162"/>
                </a:lnTo>
                <a:cubicBezTo>
                  <a:pt x="77608" y="35143"/>
                  <a:pt x="77627" y="35133"/>
                  <a:pt x="77647" y="35123"/>
                </a:cubicBezTo>
                <a:lnTo>
                  <a:pt x="78716" y="34919"/>
                </a:lnTo>
                <a:cubicBezTo>
                  <a:pt x="79096" y="37049"/>
                  <a:pt x="79290" y="39246"/>
                  <a:pt x="79290" y="41493"/>
                </a:cubicBezTo>
                <a:cubicBezTo>
                  <a:pt x="79290" y="62341"/>
                  <a:pt x="62341" y="79290"/>
                  <a:pt x="41493" y="79290"/>
                </a:cubicBezTo>
                <a:cubicBezTo>
                  <a:pt x="34404" y="79290"/>
                  <a:pt x="27763" y="77326"/>
                  <a:pt x="22084" y="73912"/>
                </a:cubicBezTo>
                <a:lnTo>
                  <a:pt x="22832" y="67806"/>
                </a:lnTo>
                <a:cubicBezTo>
                  <a:pt x="23017" y="66347"/>
                  <a:pt x="22473" y="64889"/>
                  <a:pt x="21393" y="63906"/>
                </a:cubicBezTo>
                <a:cubicBezTo>
                  <a:pt x="21393" y="63906"/>
                  <a:pt x="16677" y="59589"/>
                  <a:pt x="16638" y="59531"/>
                </a:cubicBezTo>
                <a:lnTo>
                  <a:pt x="11893" y="52140"/>
                </a:lnTo>
                <a:cubicBezTo>
                  <a:pt x="11057" y="50837"/>
                  <a:pt x="9627" y="50059"/>
                  <a:pt x="8081" y="50059"/>
                </a:cubicBezTo>
                <a:lnTo>
                  <a:pt x="4668" y="50059"/>
                </a:lnTo>
                <a:cubicBezTo>
                  <a:pt x="4036" y="47298"/>
                  <a:pt x="3696" y="44439"/>
                  <a:pt x="3696" y="41493"/>
                </a:cubicBezTo>
                <a:cubicBezTo>
                  <a:pt x="3696" y="41172"/>
                  <a:pt x="3696" y="40861"/>
                  <a:pt x="3705" y="40540"/>
                </a:cubicBezTo>
                <a:lnTo>
                  <a:pt x="11455" y="29182"/>
                </a:lnTo>
                <a:cubicBezTo>
                  <a:pt x="11796" y="28686"/>
                  <a:pt x="12224" y="28258"/>
                  <a:pt x="12729" y="27937"/>
                </a:cubicBezTo>
                <a:lnTo>
                  <a:pt x="16697" y="25361"/>
                </a:lnTo>
                <a:cubicBezTo>
                  <a:pt x="19050" y="23834"/>
                  <a:pt x="20450" y="21257"/>
                  <a:pt x="20450" y="18456"/>
                </a:cubicBezTo>
                <a:lnTo>
                  <a:pt x="20450" y="10104"/>
                </a:lnTo>
                <a:cubicBezTo>
                  <a:pt x="24038" y="7692"/>
                  <a:pt x="28045" y="5883"/>
                  <a:pt x="32352" y="4814"/>
                </a:cubicBezTo>
                <a:close/>
                <a:moveTo>
                  <a:pt x="41493" y="0"/>
                </a:moveTo>
                <a:cubicBezTo>
                  <a:pt x="30407" y="0"/>
                  <a:pt x="19993" y="4318"/>
                  <a:pt x="12155" y="12155"/>
                </a:cubicBezTo>
                <a:cubicBezTo>
                  <a:pt x="4318" y="19993"/>
                  <a:pt x="0" y="30407"/>
                  <a:pt x="0" y="41493"/>
                </a:cubicBezTo>
                <a:cubicBezTo>
                  <a:pt x="0" y="52578"/>
                  <a:pt x="4318" y="62992"/>
                  <a:pt x="12155" y="70830"/>
                </a:cubicBezTo>
                <a:cubicBezTo>
                  <a:pt x="19993" y="78667"/>
                  <a:pt x="30407" y="82985"/>
                  <a:pt x="41493" y="82985"/>
                </a:cubicBezTo>
                <a:cubicBezTo>
                  <a:pt x="52578" y="82985"/>
                  <a:pt x="62993" y="78667"/>
                  <a:pt x="70830" y="70830"/>
                </a:cubicBezTo>
                <a:cubicBezTo>
                  <a:pt x="78668" y="62992"/>
                  <a:pt x="82985" y="52578"/>
                  <a:pt x="82985" y="41493"/>
                </a:cubicBezTo>
                <a:cubicBezTo>
                  <a:pt x="82985" y="30407"/>
                  <a:pt x="78668" y="19993"/>
                  <a:pt x="70830" y="12155"/>
                </a:cubicBezTo>
                <a:cubicBezTo>
                  <a:pt x="62993" y="4318"/>
                  <a:pt x="52578" y="0"/>
                  <a:pt x="41493" y="0"/>
                </a:cubicBezTo>
                <a:close/>
              </a:path>
            </a:pathLst>
          </a:custGeom>
          <a:solidFill>
            <a:srgbClr val="000000"/>
          </a:solidFill>
          <a:ln>
            <a:noFill/>
          </a:ln>
        </p:spPr>
        <p:txBody>
          <a:bodyPr spcFirstLastPara="1" wrap="square" lIns="121900" tIns="121900" rIns="121900" bIns="121900" anchor="ctr" anchorCtr="0">
            <a:noAutofit/>
          </a:bodyPr>
          <a:lstStyle/>
          <a:p>
            <a:endParaRPr sz="1867">
              <a:solidFill>
                <a:schemeClr val="dk1"/>
              </a:solidFill>
            </a:endParaRPr>
          </a:p>
        </p:txBody>
      </p:sp>
      <p:sp>
        <p:nvSpPr>
          <p:cNvPr id="14" name="Google Shape;109;p16">
            <a:extLst>
              <a:ext uri="{FF2B5EF4-FFF2-40B4-BE49-F238E27FC236}">
                <a16:creationId xmlns:a16="http://schemas.microsoft.com/office/drawing/2014/main" id="{006A6FA3-B00D-30CA-67F3-AEAAB935D7A7}"/>
              </a:ext>
            </a:extLst>
          </p:cNvPr>
          <p:cNvSpPr/>
          <p:nvPr/>
        </p:nvSpPr>
        <p:spPr>
          <a:xfrm>
            <a:off x="7617113" y="1838019"/>
            <a:ext cx="720767" cy="802339"/>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121900" tIns="121900" rIns="121900" bIns="121900" anchor="ctr" anchorCtr="0">
            <a:noAutofit/>
          </a:bodyPr>
          <a:lstStyle/>
          <a:p>
            <a:endParaRPr sz="1867"/>
          </a:p>
        </p:txBody>
      </p:sp>
      <p:pic>
        <p:nvPicPr>
          <p:cNvPr id="15" name="Imagen 14">
            <a:extLst>
              <a:ext uri="{FF2B5EF4-FFF2-40B4-BE49-F238E27FC236}">
                <a16:creationId xmlns:a16="http://schemas.microsoft.com/office/drawing/2014/main" id="{5B1F635A-C575-B07F-395A-3AB6057B932C}"/>
              </a:ext>
            </a:extLst>
          </p:cNvPr>
          <p:cNvPicPr>
            <a:picLocks noChangeAspect="1"/>
          </p:cNvPicPr>
          <p:nvPr/>
        </p:nvPicPr>
        <p:blipFill>
          <a:blip r:embed="rId3"/>
          <a:stretch>
            <a:fillRect/>
          </a:stretch>
        </p:blipFill>
        <p:spPr>
          <a:xfrm>
            <a:off x="9339532" y="5866325"/>
            <a:ext cx="2743200" cy="991312"/>
          </a:xfrm>
          <a:prstGeom prst="rect">
            <a:avLst/>
          </a:prstGeom>
        </p:spPr>
      </p:pic>
    </p:spTree>
    <p:extLst>
      <p:ext uri="{BB962C8B-B14F-4D97-AF65-F5344CB8AC3E}">
        <p14:creationId xmlns:p14="http://schemas.microsoft.com/office/powerpoint/2010/main" val="2427377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p:nvPr/>
        </p:nvSpPr>
        <p:spPr>
          <a:xfrm>
            <a:off x="1442608" y="1085188"/>
            <a:ext cx="9306784" cy="46876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200"/>
              <a:buFont typeface="Arial"/>
              <a:buNone/>
            </a:pPr>
            <a:r>
              <a:rPr lang="es-CO" sz="5200" b="1" i="0" u="none" strike="noStrike" cap="none" dirty="0">
                <a:solidFill>
                  <a:srgbClr val="5E5C5D"/>
                </a:solidFill>
                <a:latin typeface="Work Sans"/>
                <a:ea typeface="Work Sans"/>
                <a:cs typeface="Work Sans"/>
                <a:sym typeface="Work Sans"/>
              </a:rPr>
              <a:t>¿Qué alternativas  de etapa productiva, puedo realizar?</a:t>
            </a:r>
            <a:endParaRPr sz="5200" b="1" i="0" u="none" strike="noStrike" cap="none" dirty="0">
              <a:solidFill>
                <a:srgbClr val="5E5C5D"/>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5400"/>
              <a:buFont typeface="Arial"/>
              <a:buNone/>
            </a:pPr>
            <a:endParaRPr sz="5400" b="1" i="0" u="none" strike="noStrike" cap="none" dirty="0">
              <a:solidFill>
                <a:srgbClr val="3F3F3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5400"/>
              <a:buFont typeface="Arial"/>
              <a:buNone/>
            </a:pPr>
            <a:endParaRPr sz="5400" b="1" i="0" u="none" strike="noStrike" cap="none" dirty="0">
              <a:solidFill>
                <a:srgbClr val="3F3F3F"/>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400"/>
              <a:buFont typeface="Arial"/>
              <a:buNone/>
            </a:pPr>
            <a:r>
              <a:rPr lang="es-CO" sz="2400" b="1" i="1" u="none" strike="noStrike" cap="none" dirty="0">
                <a:solidFill>
                  <a:srgbClr val="3F3F3F"/>
                </a:solidFill>
                <a:latin typeface="Work Sans"/>
                <a:ea typeface="Work Sans"/>
                <a:cs typeface="Work Sans"/>
                <a:sym typeface="Work Sans"/>
              </a:rPr>
              <a:t>Acuerdo 0007/2012 y Acuerdo 009/2024, reglamento del aprendiz SENA. Artículo p12. Alternativas para el desarrollo de la etapa Productiva. </a:t>
            </a:r>
            <a:endParaRPr sz="1200" b="0" i="0" u="none" strike="noStrike" cap="none" dirty="0">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dirty="0">
              <a:solidFill>
                <a:srgbClr val="3F3F3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3F3F3F"/>
                </a:solidFill>
                <a:latin typeface="Work Sans"/>
                <a:ea typeface="Work Sans"/>
                <a:cs typeface="Work Sans"/>
                <a:sym typeface="Work Sans"/>
              </a:rPr>
              <a:t> </a:t>
            </a:r>
            <a:endParaRPr sz="1400" b="0" i="0" u="none" strike="noStrike" cap="none" dirty="0">
              <a:solidFill>
                <a:srgbClr val="000000"/>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rgbClr val="3F3F3F"/>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dirty="0">
              <a:solidFill>
                <a:srgbClr val="3B3B3B"/>
              </a:solidFill>
              <a:latin typeface="Work Sans"/>
              <a:ea typeface="Work Sans"/>
              <a:cs typeface="Work Sans"/>
              <a:sym typeface="Work Sans"/>
            </a:endParaRPr>
          </a:p>
        </p:txBody>
      </p:sp>
      <p:sp>
        <p:nvSpPr>
          <p:cNvPr id="311" name="Google Shape;311;p17"/>
          <p:cNvSpPr/>
          <p:nvPr/>
        </p:nvSpPr>
        <p:spPr>
          <a:xfrm>
            <a:off x="1546479" y="3837311"/>
            <a:ext cx="8844885" cy="144312"/>
          </a:xfrm>
          <a:prstGeom prst="rect">
            <a:avLst/>
          </a:prstGeom>
          <a:solidFill>
            <a:srgbClr val="38AA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2500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AC74E2F1-0DB2-936C-D077-5DAAC380415A}"/>
              </a:ext>
            </a:extLst>
          </p:cNvPr>
          <p:cNvPicPr>
            <a:picLocks noChangeAspect="1"/>
          </p:cNvPicPr>
          <p:nvPr/>
        </p:nvPicPr>
        <p:blipFill>
          <a:blip r:embed="rId3"/>
          <a:stretch>
            <a:fillRect/>
          </a:stretch>
        </p:blipFill>
        <p:spPr>
          <a:xfrm>
            <a:off x="9397042" y="5823193"/>
            <a:ext cx="2743200" cy="9913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45" name="Google Shape;794;p26">
            <a:extLst>
              <a:ext uri="{FF2B5EF4-FFF2-40B4-BE49-F238E27FC236}">
                <a16:creationId xmlns:a16="http://schemas.microsoft.com/office/drawing/2014/main" id="{DA700911-68C9-D547-65DF-C5674DDCF578}"/>
              </a:ext>
            </a:extLst>
          </p:cNvPr>
          <p:cNvSpPr/>
          <p:nvPr/>
        </p:nvSpPr>
        <p:spPr>
          <a:xfrm>
            <a:off x="1792686" y="3544628"/>
            <a:ext cx="1719656" cy="599956"/>
          </a:xfrm>
          <a:prstGeom prst="roundRect">
            <a:avLst>
              <a:gd name="adj" fmla="val 50000"/>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97;p26">
            <a:extLst>
              <a:ext uri="{FF2B5EF4-FFF2-40B4-BE49-F238E27FC236}">
                <a16:creationId xmlns:a16="http://schemas.microsoft.com/office/drawing/2014/main" id="{472C8A33-1B96-A8A4-CBB8-54634F62D427}"/>
              </a:ext>
            </a:extLst>
          </p:cNvPr>
          <p:cNvSpPr txBox="1"/>
          <p:nvPr/>
        </p:nvSpPr>
        <p:spPr>
          <a:xfrm>
            <a:off x="1989264" y="3720930"/>
            <a:ext cx="1358868"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i="1" dirty="0">
                <a:solidFill>
                  <a:schemeClr val="tx1"/>
                </a:solidFill>
                <a:latin typeface="Work Sans" pitchFamily="2" charset="0"/>
                <a:ea typeface="Fira Sans Extra Condensed SemiBold"/>
                <a:cs typeface="Fira Sans Extra Condensed SemiBold"/>
                <a:sym typeface="Fira Sans Extra Condensed SemiBold"/>
              </a:rPr>
              <a:t>Vínculo laboral</a:t>
            </a:r>
            <a:endParaRPr sz="2000" b="1" i="1" dirty="0">
              <a:solidFill>
                <a:schemeClr val="tx1"/>
              </a:solidFill>
              <a:latin typeface="Work Sans" pitchFamily="2" charset="0"/>
              <a:ea typeface="Fira Sans Extra Condensed SemiBold"/>
              <a:cs typeface="Fira Sans Extra Condensed SemiBold"/>
              <a:sym typeface="Fira Sans Extra Condensed SemiBold"/>
            </a:endParaRPr>
          </a:p>
        </p:txBody>
      </p:sp>
      <p:pic>
        <p:nvPicPr>
          <p:cNvPr id="317" name="Google Shape;317;p18" descr="Logotipo&#10;&#10;Descripción generada automáticamente"/>
          <p:cNvPicPr preferRelativeResize="0"/>
          <p:nvPr/>
        </p:nvPicPr>
        <p:blipFill rotWithShape="1">
          <a:blip r:embed="rId3">
            <a:alphaModFix/>
          </a:blip>
          <a:srcRect/>
          <a:stretch/>
        </p:blipFill>
        <p:spPr>
          <a:xfrm>
            <a:off x="5026855" y="4940953"/>
            <a:ext cx="2087671" cy="2087671"/>
          </a:xfrm>
          <a:prstGeom prst="ellipse">
            <a:avLst/>
          </a:prstGeom>
          <a:noFill/>
          <a:ln w="63500" cap="rnd" cmpd="sng">
            <a:solidFill>
              <a:srgbClr val="7F7F7F"/>
            </a:solidFill>
            <a:prstDash val="solid"/>
            <a:round/>
            <a:headEnd type="none" w="sm" len="sm"/>
            <a:tailEnd type="none" w="sm" len="sm"/>
          </a:ln>
          <a:effectLst>
            <a:outerShdw blurRad="381000" dist="292100" dir="5400000" sx="-80000" sy="-18000" rotWithShape="0">
              <a:srgbClr val="000000">
                <a:alpha val="21960"/>
              </a:srgbClr>
            </a:outerShdw>
          </a:effectLst>
        </p:spPr>
      </p:pic>
      <p:grpSp>
        <p:nvGrpSpPr>
          <p:cNvPr id="2" name="Google Shape;724;p26">
            <a:extLst>
              <a:ext uri="{FF2B5EF4-FFF2-40B4-BE49-F238E27FC236}">
                <a16:creationId xmlns:a16="http://schemas.microsoft.com/office/drawing/2014/main" id="{89DE125B-3BDF-5CAA-2C56-50E90AB1AACD}"/>
              </a:ext>
            </a:extLst>
          </p:cNvPr>
          <p:cNvGrpSpPr/>
          <p:nvPr/>
        </p:nvGrpSpPr>
        <p:grpSpPr>
          <a:xfrm>
            <a:off x="930889" y="4684736"/>
            <a:ext cx="10330222" cy="10545600"/>
            <a:chOff x="-700800" y="3629350"/>
            <a:chExt cx="10545600" cy="10545600"/>
          </a:xfrm>
        </p:grpSpPr>
        <p:sp>
          <p:nvSpPr>
            <p:cNvPr id="3" name="Google Shape;725;p26">
              <a:extLst>
                <a:ext uri="{FF2B5EF4-FFF2-40B4-BE49-F238E27FC236}">
                  <a16:creationId xmlns:a16="http://schemas.microsoft.com/office/drawing/2014/main" id="{49499804-F4CE-8B8C-DC23-C1BBE987B7CB}"/>
                </a:ext>
              </a:extLst>
            </p:cNvPr>
            <p:cNvSpPr/>
            <p:nvPr/>
          </p:nvSpPr>
          <p:spPr>
            <a:xfrm>
              <a:off x="-700800" y="3629350"/>
              <a:ext cx="10545600" cy="10545600"/>
            </a:xfrm>
            <a:prstGeom prst="pie">
              <a:avLst>
                <a:gd name="adj1" fmla="val 10779183"/>
                <a:gd name="adj2" fmla="val 21588174"/>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26;p26">
              <a:extLst>
                <a:ext uri="{FF2B5EF4-FFF2-40B4-BE49-F238E27FC236}">
                  <a16:creationId xmlns:a16="http://schemas.microsoft.com/office/drawing/2014/main" id="{5FA86142-A1BD-0D67-5DB3-D8ADCFE134E6}"/>
                </a:ext>
              </a:extLst>
            </p:cNvPr>
            <p:cNvSpPr/>
            <p:nvPr/>
          </p:nvSpPr>
          <p:spPr>
            <a:xfrm>
              <a:off x="230325" y="4029450"/>
              <a:ext cx="8699100" cy="8699100"/>
            </a:xfrm>
            <a:prstGeom prst="pie">
              <a:avLst>
                <a:gd name="adj1" fmla="val 10779183"/>
                <a:gd name="adj2" fmla="val 21588174"/>
              </a:avLst>
            </a:prstGeom>
            <a:gradFill>
              <a:gsLst>
                <a:gs pos="0">
                  <a:srgbClr val="000000">
                    <a:alpha val="11372"/>
                  </a:srgbClr>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28;p26">
            <a:extLst>
              <a:ext uri="{FF2B5EF4-FFF2-40B4-BE49-F238E27FC236}">
                <a16:creationId xmlns:a16="http://schemas.microsoft.com/office/drawing/2014/main" id="{B1A1A339-15E1-AEDC-8F8F-6E6FC74DDD8A}"/>
              </a:ext>
            </a:extLst>
          </p:cNvPr>
          <p:cNvGrpSpPr/>
          <p:nvPr/>
        </p:nvGrpSpPr>
        <p:grpSpPr>
          <a:xfrm>
            <a:off x="6077582" y="4353957"/>
            <a:ext cx="288032" cy="485699"/>
            <a:chOff x="4408917" y="3272784"/>
            <a:chExt cx="294037" cy="485699"/>
          </a:xfrm>
        </p:grpSpPr>
        <p:sp>
          <p:nvSpPr>
            <p:cNvPr id="6" name="Google Shape;729;p26">
              <a:extLst>
                <a:ext uri="{FF2B5EF4-FFF2-40B4-BE49-F238E27FC236}">
                  <a16:creationId xmlns:a16="http://schemas.microsoft.com/office/drawing/2014/main" id="{4125357F-07C4-99F5-A469-9AD67729DCB1}"/>
                </a:ext>
              </a:extLst>
            </p:cNvPr>
            <p:cNvSpPr/>
            <p:nvPr/>
          </p:nvSpPr>
          <p:spPr>
            <a:xfrm>
              <a:off x="4504257" y="3559755"/>
              <a:ext cx="102374" cy="102374"/>
            </a:xfrm>
            <a:custGeom>
              <a:avLst/>
              <a:gdLst/>
              <a:ahLst/>
              <a:cxnLst/>
              <a:rect l="l" t="t" r="r" b="b"/>
              <a:pathLst>
                <a:path w="3231" h="3231" extrusionOk="0">
                  <a:moveTo>
                    <a:pt x="1615" y="1"/>
                  </a:moveTo>
                  <a:cubicBezTo>
                    <a:pt x="729" y="1"/>
                    <a:pt x="0" y="729"/>
                    <a:pt x="0" y="1616"/>
                  </a:cubicBezTo>
                  <a:cubicBezTo>
                    <a:pt x="0" y="2503"/>
                    <a:pt x="729" y="3231"/>
                    <a:pt x="1615" y="3231"/>
                  </a:cubicBezTo>
                  <a:cubicBezTo>
                    <a:pt x="2534" y="3231"/>
                    <a:pt x="3231" y="2503"/>
                    <a:pt x="3231" y="1616"/>
                  </a:cubicBezTo>
                  <a:cubicBezTo>
                    <a:pt x="3231" y="729"/>
                    <a:pt x="2534" y="1"/>
                    <a:pt x="1615" y="1"/>
                  </a:cubicBezTo>
                  <a:close/>
                </a:path>
              </a:pathLst>
            </a:custGeom>
            <a:gradFill>
              <a:gsLst>
                <a:gs pos="0">
                  <a:schemeClr val="accen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0;p26">
              <a:extLst>
                <a:ext uri="{FF2B5EF4-FFF2-40B4-BE49-F238E27FC236}">
                  <a16:creationId xmlns:a16="http://schemas.microsoft.com/office/drawing/2014/main" id="{F0E4CFD4-22D2-92BB-B97F-5A434CF85FEB}"/>
                </a:ext>
              </a:extLst>
            </p:cNvPr>
            <p:cNvSpPr/>
            <p:nvPr/>
          </p:nvSpPr>
          <p:spPr>
            <a:xfrm>
              <a:off x="4504257" y="3272784"/>
              <a:ext cx="102374" cy="102374"/>
            </a:xfrm>
            <a:custGeom>
              <a:avLst/>
              <a:gdLst/>
              <a:ahLst/>
              <a:cxnLst/>
              <a:rect l="l" t="t" r="r" b="b"/>
              <a:pathLst>
                <a:path w="3231" h="3231" extrusionOk="0">
                  <a:moveTo>
                    <a:pt x="1615" y="0"/>
                  </a:moveTo>
                  <a:cubicBezTo>
                    <a:pt x="729" y="0"/>
                    <a:pt x="0" y="729"/>
                    <a:pt x="0" y="1616"/>
                  </a:cubicBezTo>
                  <a:cubicBezTo>
                    <a:pt x="0" y="2502"/>
                    <a:pt x="729" y="3231"/>
                    <a:pt x="1615" y="3231"/>
                  </a:cubicBezTo>
                  <a:cubicBezTo>
                    <a:pt x="2534" y="3231"/>
                    <a:pt x="3231" y="2502"/>
                    <a:pt x="3231" y="1616"/>
                  </a:cubicBezTo>
                  <a:cubicBezTo>
                    <a:pt x="3231" y="729"/>
                    <a:pt x="2534" y="0"/>
                    <a:pt x="1615" y="0"/>
                  </a:cubicBezTo>
                  <a:close/>
                </a:path>
              </a:pathLst>
            </a:custGeom>
            <a:gradFill>
              <a:gsLst>
                <a:gs pos="0">
                  <a:schemeClr val="accen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1;p26">
              <a:extLst>
                <a:ext uri="{FF2B5EF4-FFF2-40B4-BE49-F238E27FC236}">
                  <a16:creationId xmlns:a16="http://schemas.microsoft.com/office/drawing/2014/main" id="{185E5371-539C-12CB-6486-FFE5435BAD7F}"/>
                </a:ext>
              </a:extLst>
            </p:cNvPr>
            <p:cNvSpPr/>
            <p:nvPr/>
          </p:nvSpPr>
          <p:spPr>
            <a:xfrm>
              <a:off x="4408917" y="3406241"/>
              <a:ext cx="294037" cy="352242"/>
            </a:xfrm>
            <a:custGeom>
              <a:avLst/>
              <a:gdLst/>
              <a:ahLst/>
              <a:cxnLst/>
              <a:rect l="l" t="t" r="r" b="b"/>
              <a:pathLst>
                <a:path w="9280" h="11117" extrusionOk="0">
                  <a:moveTo>
                    <a:pt x="4624" y="3516"/>
                  </a:moveTo>
                  <a:cubicBezTo>
                    <a:pt x="6271" y="3516"/>
                    <a:pt x="7601" y="4814"/>
                    <a:pt x="7601" y="6461"/>
                  </a:cubicBezTo>
                  <a:cubicBezTo>
                    <a:pt x="7601" y="8076"/>
                    <a:pt x="6271" y="9406"/>
                    <a:pt x="4624" y="9406"/>
                  </a:cubicBezTo>
                  <a:cubicBezTo>
                    <a:pt x="3009" y="9406"/>
                    <a:pt x="1679" y="8108"/>
                    <a:pt x="1679" y="6461"/>
                  </a:cubicBezTo>
                  <a:cubicBezTo>
                    <a:pt x="1679" y="4814"/>
                    <a:pt x="3009" y="3516"/>
                    <a:pt x="4624" y="3516"/>
                  </a:cubicBezTo>
                  <a:close/>
                  <a:moveTo>
                    <a:pt x="4624" y="0"/>
                  </a:moveTo>
                  <a:cubicBezTo>
                    <a:pt x="3706" y="0"/>
                    <a:pt x="2946" y="729"/>
                    <a:pt x="2946" y="1679"/>
                  </a:cubicBezTo>
                  <a:lnTo>
                    <a:pt x="2946" y="2122"/>
                  </a:lnTo>
                  <a:cubicBezTo>
                    <a:pt x="1236" y="2819"/>
                    <a:pt x="1" y="4497"/>
                    <a:pt x="1" y="6461"/>
                  </a:cubicBezTo>
                  <a:cubicBezTo>
                    <a:pt x="1" y="9026"/>
                    <a:pt x="2091" y="11116"/>
                    <a:pt x="4624" y="11116"/>
                  </a:cubicBezTo>
                  <a:cubicBezTo>
                    <a:pt x="7190" y="11116"/>
                    <a:pt x="9280" y="9026"/>
                    <a:pt x="9280" y="6461"/>
                  </a:cubicBezTo>
                  <a:cubicBezTo>
                    <a:pt x="9280" y="4497"/>
                    <a:pt x="8045" y="2819"/>
                    <a:pt x="6335" y="2122"/>
                  </a:cubicBezTo>
                  <a:lnTo>
                    <a:pt x="6335" y="1679"/>
                  </a:lnTo>
                  <a:cubicBezTo>
                    <a:pt x="6335" y="729"/>
                    <a:pt x="5575" y="0"/>
                    <a:pt x="4624" y="0"/>
                  </a:cubicBezTo>
                  <a:close/>
                </a:path>
              </a:pathLst>
            </a:custGeom>
            <a:gradFill>
              <a:gsLst>
                <a:gs pos="0">
                  <a:schemeClr val="accen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32;p26">
            <a:extLst>
              <a:ext uri="{FF2B5EF4-FFF2-40B4-BE49-F238E27FC236}">
                <a16:creationId xmlns:a16="http://schemas.microsoft.com/office/drawing/2014/main" id="{99267852-560F-D31D-0CEF-12BC859EACDE}"/>
              </a:ext>
            </a:extLst>
          </p:cNvPr>
          <p:cNvGrpSpPr/>
          <p:nvPr/>
        </p:nvGrpSpPr>
        <p:grpSpPr>
          <a:xfrm>
            <a:off x="3056403" y="5277355"/>
            <a:ext cx="366682" cy="435510"/>
            <a:chOff x="1418677" y="4145769"/>
            <a:chExt cx="374327" cy="435510"/>
          </a:xfrm>
        </p:grpSpPr>
        <p:sp>
          <p:nvSpPr>
            <p:cNvPr id="10" name="Google Shape;733;p26">
              <a:extLst>
                <a:ext uri="{FF2B5EF4-FFF2-40B4-BE49-F238E27FC236}">
                  <a16:creationId xmlns:a16="http://schemas.microsoft.com/office/drawing/2014/main" id="{F6A575AB-97A2-597B-8E2A-2BBDD6AF89E2}"/>
                </a:ext>
              </a:extLst>
            </p:cNvPr>
            <p:cNvSpPr/>
            <p:nvPr/>
          </p:nvSpPr>
          <p:spPr>
            <a:xfrm>
              <a:off x="1582235" y="4382583"/>
              <a:ext cx="116442" cy="102343"/>
            </a:xfrm>
            <a:custGeom>
              <a:avLst/>
              <a:gdLst/>
              <a:ahLst/>
              <a:cxnLst/>
              <a:rect l="l" t="t" r="r" b="b"/>
              <a:pathLst>
                <a:path w="3675" h="3230" extrusionOk="0">
                  <a:moveTo>
                    <a:pt x="1830" y="1"/>
                  </a:moveTo>
                  <a:cubicBezTo>
                    <a:pt x="1514" y="1"/>
                    <a:pt x="1196" y="93"/>
                    <a:pt x="919" y="285"/>
                  </a:cubicBezTo>
                  <a:cubicBezTo>
                    <a:pt x="191" y="792"/>
                    <a:pt x="1" y="1805"/>
                    <a:pt x="508" y="2534"/>
                  </a:cubicBezTo>
                  <a:cubicBezTo>
                    <a:pt x="822" y="2985"/>
                    <a:pt x="1331" y="3230"/>
                    <a:pt x="1846" y="3230"/>
                  </a:cubicBezTo>
                  <a:cubicBezTo>
                    <a:pt x="2161" y="3230"/>
                    <a:pt x="2479" y="3138"/>
                    <a:pt x="2756" y="2945"/>
                  </a:cubicBezTo>
                  <a:cubicBezTo>
                    <a:pt x="3485" y="2439"/>
                    <a:pt x="3675" y="1425"/>
                    <a:pt x="3168" y="697"/>
                  </a:cubicBezTo>
                  <a:cubicBezTo>
                    <a:pt x="2854" y="245"/>
                    <a:pt x="2345" y="1"/>
                    <a:pt x="1830"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4;p26">
              <a:extLst>
                <a:ext uri="{FF2B5EF4-FFF2-40B4-BE49-F238E27FC236}">
                  <a16:creationId xmlns:a16="http://schemas.microsoft.com/office/drawing/2014/main" id="{A8CAF454-C9B8-AEA0-A6CB-61CB1156DC8C}"/>
                </a:ext>
              </a:extLst>
            </p:cNvPr>
            <p:cNvSpPr/>
            <p:nvPr/>
          </p:nvSpPr>
          <p:spPr>
            <a:xfrm>
              <a:off x="1418677" y="4145769"/>
              <a:ext cx="116442" cy="102628"/>
            </a:xfrm>
            <a:custGeom>
              <a:avLst/>
              <a:gdLst/>
              <a:ahLst/>
              <a:cxnLst/>
              <a:rect l="l" t="t" r="r" b="b"/>
              <a:pathLst>
                <a:path w="3675" h="3239" extrusionOk="0">
                  <a:moveTo>
                    <a:pt x="1844" y="1"/>
                  </a:moveTo>
                  <a:cubicBezTo>
                    <a:pt x="1529" y="1"/>
                    <a:pt x="1208" y="93"/>
                    <a:pt x="919" y="285"/>
                  </a:cubicBezTo>
                  <a:cubicBezTo>
                    <a:pt x="191" y="792"/>
                    <a:pt x="1" y="1805"/>
                    <a:pt x="508" y="2534"/>
                  </a:cubicBezTo>
                  <a:cubicBezTo>
                    <a:pt x="818" y="2999"/>
                    <a:pt x="1317" y="3239"/>
                    <a:pt x="1826" y="3239"/>
                  </a:cubicBezTo>
                  <a:cubicBezTo>
                    <a:pt x="2148" y="3239"/>
                    <a:pt x="2473" y="3142"/>
                    <a:pt x="2756" y="2946"/>
                  </a:cubicBezTo>
                  <a:cubicBezTo>
                    <a:pt x="3516" y="2439"/>
                    <a:pt x="3675" y="1457"/>
                    <a:pt x="3168" y="697"/>
                  </a:cubicBezTo>
                  <a:cubicBezTo>
                    <a:pt x="2854" y="245"/>
                    <a:pt x="2357" y="1"/>
                    <a:pt x="1844"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5;p26">
              <a:extLst>
                <a:ext uri="{FF2B5EF4-FFF2-40B4-BE49-F238E27FC236}">
                  <a16:creationId xmlns:a16="http://schemas.microsoft.com/office/drawing/2014/main" id="{FD87F60A-CE0C-3AA7-8AA4-3F667E35AB83}"/>
                </a:ext>
              </a:extLst>
            </p:cNvPr>
            <p:cNvSpPr/>
            <p:nvPr/>
          </p:nvSpPr>
          <p:spPr>
            <a:xfrm>
              <a:off x="1488923" y="4255431"/>
              <a:ext cx="304081" cy="325849"/>
            </a:xfrm>
            <a:custGeom>
              <a:avLst/>
              <a:gdLst/>
              <a:ahLst/>
              <a:cxnLst/>
              <a:rect l="l" t="t" r="r" b="b"/>
              <a:pathLst>
                <a:path w="9597" h="10284" extrusionOk="0">
                  <a:moveTo>
                    <a:pt x="4783" y="2651"/>
                  </a:moveTo>
                  <a:cubicBezTo>
                    <a:pt x="4973" y="2651"/>
                    <a:pt x="5131" y="2683"/>
                    <a:pt x="5321" y="2715"/>
                  </a:cubicBezTo>
                  <a:cubicBezTo>
                    <a:pt x="6113" y="2841"/>
                    <a:pt x="6778" y="3285"/>
                    <a:pt x="7221" y="3950"/>
                  </a:cubicBezTo>
                  <a:cubicBezTo>
                    <a:pt x="7665" y="4583"/>
                    <a:pt x="7855" y="5375"/>
                    <a:pt x="7696" y="6167"/>
                  </a:cubicBezTo>
                  <a:cubicBezTo>
                    <a:pt x="7570" y="6927"/>
                    <a:pt x="7126" y="7623"/>
                    <a:pt x="6461" y="8067"/>
                  </a:cubicBezTo>
                  <a:cubicBezTo>
                    <a:pt x="5969" y="8412"/>
                    <a:pt x="5380" y="8584"/>
                    <a:pt x="4771" y="8584"/>
                  </a:cubicBezTo>
                  <a:cubicBezTo>
                    <a:pt x="4596" y="8584"/>
                    <a:pt x="4420" y="8570"/>
                    <a:pt x="4244" y="8542"/>
                  </a:cubicBezTo>
                  <a:cubicBezTo>
                    <a:pt x="3484" y="8383"/>
                    <a:pt x="2819" y="7940"/>
                    <a:pt x="2344" y="7307"/>
                  </a:cubicBezTo>
                  <a:cubicBezTo>
                    <a:pt x="1901" y="6642"/>
                    <a:pt x="1743" y="5882"/>
                    <a:pt x="1869" y="5090"/>
                  </a:cubicBezTo>
                  <a:cubicBezTo>
                    <a:pt x="2028" y="4330"/>
                    <a:pt x="2471" y="3633"/>
                    <a:pt x="3104" y="3190"/>
                  </a:cubicBezTo>
                  <a:cubicBezTo>
                    <a:pt x="3611" y="2841"/>
                    <a:pt x="4181" y="2651"/>
                    <a:pt x="4783" y="2651"/>
                  </a:cubicBezTo>
                  <a:close/>
                  <a:moveTo>
                    <a:pt x="2079" y="1"/>
                  </a:moveTo>
                  <a:cubicBezTo>
                    <a:pt x="1743" y="1"/>
                    <a:pt x="1402" y="100"/>
                    <a:pt x="1109" y="308"/>
                  </a:cubicBezTo>
                  <a:cubicBezTo>
                    <a:pt x="349" y="846"/>
                    <a:pt x="159" y="1891"/>
                    <a:pt x="697" y="2651"/>
                  </a:cubicBezTo>
                  <a:lnTo>
                    <a:pt x="951" y="3031"/>
                  </a:lnTo>
                  <a:cubicBezTo>
                    <a:pt x="602" y="3570"/>
                    <a:pt x="349" y="4140"/>
                    <a:pt x="222" y="4805"/>
                  </a:cubicBezTo>
                  <a:cubicBezTo>
                    <a:pt x="1" y="6008"/>
                    <a:pt x="286" y="7243"/>
                    <a:pt x="983" y="8257"/>
                  </a:cubicBezTo>
                  <a:cubicBezTo>
                    <a:pt x="1679" y="9302"/>
                    <a:pt x="2724" y="9967"/>
                    <a:pt x="3959" y="10189"/>
                  </a:cubicBezTo>
                  <a:cubicBezTo>
                    <a:pt x="4244" y="10252"/>
                    <a:pt x="4529" y="10284"/>
                    <a:pt x="4814" y="10284"/>
                  </a:cubicBezTo>
                  <a:cubicBezTo>
                    <a:pt x="5733" y="10284"/>
                    <a:pt x="6651" y="9999"/>
                    <a:pt x="7443" y="9460"/>
                  </a:cubicBezTo>
                  <a:cubicBezTo>
                    <a:pt x="8456" y="8732"/>
                    <a:pt x="9153" y="7687"/>
                    <a:pt x="9375" y="6452"/>
                  </a:cubicBezTo>
                  <a:cubicBezTo>
                    <a:pt x="9597" y="5248"/>
                    <a:pt x="9311" y="4013"/>
                    <a:pt x="8615" y="3000"/>
                  </a:cubicBezTo>
                  <a:cubicBezTo>
                    <a:pt x="7918" y="1955"/>
                    <a:pt x="6841" y="1290"/>
                    <a:pt x="5638" y="1068"/>
                  </a:cubicBezTo>
                  <a:cubicBezTo>
                    <a:pt x="5346" y="1012"/>
                    <a:pt x="5061" y="987"/>
                    <a:pt x="4779" y="987"/>
                  </a:cubicBezTo>
                  <a:cubicBezTo>
                    <a:pt x="4417" y="987"/>
                    <a:pt x="4062" y="1029"/>
                    <a:pt x="3706" y="1100"/>
                  </a:cubicBezTo>
                  <a:lnTo>
                    <a:pt x="3453" y="720"/>
                  </a:lnTo>
                  <a:cubicBezTo>
                    <a:pt x="3141" y="253"/>
                    <a:pt x="2615" y="1"/>
                    <a:pt x="2079"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36;p26">
            <a:extLst>
              <a:ext uri="{FF2B5EF4-FFF2-40B4-BE49-F238E27FC236}">
                <a16:creationId xmlns:a16="http://schemas.microsoft.com/office/drawing/2014/main" id="{C5EE719D-5EBD-9353-51D0-935B47D35AEB}"/>
              </a:ext>
            </a:extLst>
          </p:cNvPr>
          <p:cNvGrpSpPr/>
          <p:nvPr/>
        </p:nvGrpSpPr>
        <p:grpSpPr>
          <a:xfrm rot="-297753">
            <a:off x="4598634" y="4560507"/>
            <a:ext cx="304714" cy="473698"/>
            <a:chOff x="2860630" y="3495466"/>
            <a:chExt cx="311083" cy="473722"/>
          </a:xfrm>
        </p:grpSpPr>
        <p:sp>
          <p:nvSpPr>
            <p:cNvPr id="14" name="Google Shape;737;p26">
              <a:extLst>
                <a:ext uri="{FF2B5EF4-FFF2-40B4-BE49-F238E27FC236}">
                  <a16:creationId xmlns:a16="http://schemas.microsoft.com/office/drawing/2014/main" id="{92E0E238-D4D9-73AF-58C8-1F910113AE9A}"/>
                </a:ext>
              </a:extLst>
            </p:cNvPr>
            <p:cNvSpPr/>
            <p:nvPr/>
          </p:nvSpPr>
          <p:spPr>
            <a:xfrm>
              <a:off x="2962972" y="3771347"/>
              <a:ext cx="113432" cy="101677"/>
            </a:xfrm>
            <a:custGeom>
              <a:avLst/>
              <a:gdLst/>
              <a:ahLst/>
              <a:cxnLst/>
              <a:rect l="l" t="t" r="r" b="b"/>
              <a:pathLst>
                <a:path w="3580" h="3209" extrusionOk="0">
                  <a:moveTo>
                    <a:pt x="1799" y="0"/>
                  </a:moveTo>
                  <a:cubicBezTo>
                    <a:pt x="1644" y="0"/>
                    <a:pt x="1486" y="22"/>
                    <a:pt x="1331" y="68"/>
                  </a:cubicBezTo>
                  <a:cubicBezTo>
                    <a:pt x="476" y="322"/>
                    <a:pt x="1" y="1208"/>
                    <a:pt x="254" y="2063"/>
                  </a:cubicBezTo>
                  <a:cubicBezTo>
                    <a:pt x="461" y="2763"/>
                    <a:pt x="1093" y="3208"/>
                    <a:pt x="1784" y="3208"/>
                  </a:cubicBezTo>
                  <a:cubicBezTo>
                    <a:pt x="1937" y="3208"/>
                    <a:pt x="2094" y="3186"/>
                    <a:pt x="2249" y="3140"/>
                  </a:cubicBezTo>
                  <a:cubicBezTo>
                    <a:pt x="3104" y="2918"/>
                    <a:pt x="3579" y="2000"/>
                    <a:pt x="3358" y="1145"/>
                  </a:cubicBezTo>
                  <a:cubicBezTo>
                    <a:pt x="3150" y="445"/>
                    <a:pt x="2498" y="0"/>
                    <a:pt x="1799" y="0"/>
                  </a:cubicBezTo>
                  <a:close/>
                </a:path>
              </a:pathLst>
            </a:cu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738;p26">
              <a:extLst>
                <a:ext uri="{FF2B5EF4-FFF2-40B4-BE49-F238E27FC236}">
                  <a16:creationId xmlns:a16="http://schemas.microsoft.com/office/drawing/2014/main" id="{D979F027-7130-EB74-C11F-884FA3FEC266}"/>
                </a:ext>
              </a:extLst>
            </p:cNvPr>
            <p:cNvGrpSpPr/>
            <p:nvPr/>
          </p:nvGrpSpPr>
          <p:grpSpPr>
            <a:xfrm>
              <a:off x="2860630" y="3495466"/>
              <a:ext cx="311083" cy="473722"/>
              <a:chOff x="2860630" y="3495466"/>
              <a:chExt cx="311083" cy="473722"/>
            </a:xfrm>
          </p:grpSpPr>
          <p:sp>
            <p:nvSpPr>
              <p:cNvPr id="16" name="Google Shape;739;p26">
                <a:extLst>
                  <a:ext uri="{FF2B5EF4-FFF2-40B4-BE49-F238E27FC236}">
                    <a16:creationId xmlns:a16="http://schemas.microsoft.com/office/drawing/2014/main" id="{4688DB07-ABFA-E881-1064-45A839F5877F}"/>
                  </a:ext>
                </a:extLst>
              </p:cNvPr>
              <p:cNvSpPr/>
              <p:nvPr/>
            </p:nvSpPr>
            <p:spPr>
              <a:xfrm>
                <a:off x="2881700" y="3495466"/>
                <a:ext cx="113432" cy="102596"/>
              </a:xfrm>
              <a:custGeom>
                <a:avLst/>
                <a:gdLst/>
                <a:ahLst/>
                <a:cxnLst/>
                <a:rect l="l" t="t" r="r" b="b"/>
                <a:pathLst>
                  <a:path w="3580" h="3238" extrusionOk="0">
                    <a:moveTo>
                      <a:pt x="1779" y="1"/>
                    </a:moveTo>
                    <a:cubicBezTo>
                      <a:pt x="1631" y="1"/>
                      <a:pt x="1480" y="22"/>
                      <a:pt x="1331" y="66"/>
                    </a:cubicBezTo>
                    <a:cubicBezTo>
                      <a:pt x="475" y="320"/>
                      <a:pt x="0" y="1238"/>
                      <a:pt x="254" y="2093"/>
                    </a:cubicBezTo>
                    <a:cubicBezTo>
                      <a:pt x="461" y="2793"/>
                      <a:pt x="1092" y="3238"/>
                      <a:pt x="1783" y="3238"/>
                    </a:cubicBezTo>
                    <a:cubicBezTo>
                      <a:pt x="1937" y="3238"/>
                      <a:pt x="2093" y="3216"/>
                      <a:pt x="2249" y="3170"/>
                    </a:cubicBezTo>
                    <a:cubicBezTo>
                      <a:pt x="3104" y="2916"/>
                      <a:pt x="3579" y="2030"/>
                      <a:pt x="3326" y="1175"/>
                    </a:cubicBezTo>
                    <a:cubicBezTo>
                      <a:pt x="3117" y="469"/>
                      <a:pt x="2477" y="1"/>
                      <a:pt x="1779" y="1"/>
                    </a:cubicBezTo>
                    <a:close/>
                  </a:path>
                </a:pathLst>
              </a:cu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0;p26">
                <a:extLst>
                  <a:ext uri="{FF2B5EF4-FFF2-40B4-BE49-F238E27FC236}">
                    <a16:creationId xmlns:a16="http://schemas.microsoft.com/office/drawing/2014/main" id="{42EC178B-CD11-CEE0-93A1-5836BBC155BF}"/>
                  </a:ext>
                </a:extLst>
              </p:cNvPr>
              <p:cNvSpPr/>
              <p:nvPr/>
            </p:nvSpPr>
            <p:spPr>
              <a:xfrm>
                <a:off x="2860630" y="3623568"/>
                <a:ext cx="311083" cy="345620"/>
              </a:xfrm>
              <a:custGeom>
                <a:avLst/>
                <a:gdLst/>
                <a:ahLst/>
                <a:cxnLst/>
                <a:rect l="l" t="t" r="r" b="b"/>
                <a:pathLst>
                  <a:path w="9818" h="10908" extrusionOk="0">
                    <a:moveTo>
                      <a:pt x="5036" y="3307"/>
                    </a:moveTo>
                    <a:cubicBezTo>
                      <a:pt x="6303" y="3307"/>
                      <a:pt x="7474" y="4162"/>
                      <a:pt x="7854" y="5429"/>
                    </a:cubicBezTo>
                    <a:cubicBezTo>
                      <a:pt x="8076" y="6189"/>
                      <a:pt x="8013" y="6981"/>
                      <a:pt x="7633" y="7677"/>
                    </a:cubicBezTo>
                    <a:cubicBezTo>
                      <a:pt x="7253" y="8374"/>
                      <a:pt x="6619" y="8881"/>
                      <a:pt x="5859" y="9102"/>
                    </a:cubicBezTo>
                    <a:cubicBezTo>
                      <a:pt x="5570" y="9187"/>
                      <a:pt x="5276" y="9230"/>
                      <a:pt x="4984" y="9230"/>
                    </a:cubicBezTo>
                    <a:cubicBezTo>
                      <a:pt x="4510" y="9230"/>
                      <a:pt x="4042" y="9116"/>
                      <a:pt x="3611" y="8881"/>
                    </a:cubicBezTo>
                    <a:cubicBezTo>
                      <a:pt x="2914" y="8501"/>
                      <a:pt x="2407" y="7867"/>
                      <a:pt x="2186" y="7107"/>
                    </a:cubicBezTo>
                    <a:cubicBezTo>
                      <a:pt x="1742" y="5556"/>
                      <a:pt x="2629" y="3909"/>
                      <a:pt x="4181" y="3434"/>
                    </a:cubicBezTo>
                    <a:cubicBezTo>
                      <a:pt x="4466" y="3370"/>
                      <a:pt x="4751" y="3307"/>
                      <a:pt x="5036" y="3307"/>
                    </a:cubicBezTo>
                    <a:close/>
                    <a:moveTo>
                      <a:pt x="3687" y="0"/>
                    </a:moveTo>
                    <a:cubicBezTo>
                      <a:pt x="3525" y="0"/>
                      <a:pt x="3361" y="25"/>
                      <a:pt x="3199" y="77"/>
                    </a:cubicBezTo>
                    <a:cubicBezTo>
                      <a:pt x="2281" y="330"/>
                      <a:pt x="1774" y="1280"/>
                      <a:pt x="2059" y="2167"/>
                    </a:cubicBezTo>
                    <a:lnTo>
                      <a:pt x="2186" y="2610"/>
                    </a:lnTo>
                    <a:cubicBezTo>
                      <a:pt x="729" y="3750"/>
                      <a:pt x="0" y="5714"/>
                      <a:pt x="570" y="7582"/>
                    </a:cubicBezTo>
                    <a:cubicBezTo>
                      <a:pt x="919" y="8786"/>
                      <a:pt x="1711" y="9768"/>
                      <a:pt x="2819" y="10369"/>
                    </a:cubicBezTo>
                    <a:cubicBezTo>
                      <a:pt x="3484" y="10718"/>
                      <a:pt x="4244" y="10908"/>
                      <a:pt x="5004" y="10908"/>
                    </a:cubicBezTo>
                    <a:cubicBezTo>
                      <a:pt x="5447" y="10908"/>
                      <a:pt x="5891" y="10844"/>
                      <a:pt x="6334" y="10718"/>
                    </a:cubicBezTo>
                    <a:cubicBezTo>
                      <a:pt x="7538" y="10369"/>
                      <a:pt x="8519" y="9578"/>
                      <a:pt x="9121" y="8501"/>
                    </a:cubicBezTo>
                    <a:cubicBezTo>
                      <a:pt x="9691" y="7392"/>
                      <a:pt x="9818" y="6157"/>
                      <a:pt x="9469" y="4954"/>
                    </a:cubicBezTo>
                    <a:cubicBezTo>
                      <a:pt x="8931" y="3085"/>
                      <a:pt x="7253" y="1819"/>
                      <a:pt x="5416" y="1660"/>
                    </a:cubicBezTo>
                    <a:lnTo>
                      <a:pt x="5289" y="1217"/>
                    </a:lnTo>
                    <a:cubicBezTo>
                      <a:pt x="5082" y="492"/>
                      <a:pt x="4410" y="0"/>
                      <a:pt x="3687" y="0"/>
                    </a:cubicBezTo>
                    <a:close/>
                  </a:path>
                </a:pathLst>
              </a:cu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741;p26">
            <a:extLst>
              <a:ext uri="{FF2B5EF4-FFF2-40B4-BE49-F238E27FC236}">
                <a16:creationId xmlns:a16="http://schemas.microsoft.com/office/drawing/2014/main" id="{695965E7-4ECE-5C46-216A-FE3EF949A1AF}"/>
              </a:ext>
            </a:extLst>
          </p:cNvPr>
          <p:cNvGrpSpPr/>
          <p:nvPr/>
        </p:nvGrpSpPr>
        <p:grpSpPr>
          <a:xfrm>
            <a:off x="8978677" y="5273077"/>
            <a:ext cx="364695" cy="434782"/>
            <a:chOff x="7340952" y="4141491"/>
            <a:chExt cx="372299" cy="434782"/>
          </a:xfrm>
        </p:grpSpPr>
        <p:sp>
          <p:nvSpPr>
            <p:cNvPr id="19" name="Google Shape;742;p26">
              <a:extLst>
                <a:ext uri="{FF2B5EF4-FFF2-40B4-BE49-F238E27FC236}">
                  <a16:creationId xmlns:a16="http://schemas.microsoft.com/office/drawing/2014/main" id="{E84AE6BE-87AF-D262-EE6D-D8F435640F68}"/>
                </a:ext>
              </a:extLst>
            </p:cNvPr>
            <p:cNvSpPr/>
            <p:nvPr/>
          </p:nvSpPr>
          <p:spPr>
            <a:xfrm>
              <a:off x="7434296" y="4377576"/>
              <a:ext cx="116411" cy="102343"/>
            </a:xfrm>
            <a:custGeom>
              <a:avLst/>
              <a:gdLst/>
              <a:ahLst/>
              <a:cxnLst/>
              <a:rect l="l" t="t" r="r" b="b"/>
              <a:pathLst>
                <a:path w="3674" h="3230" extrusionOk="0">
                  <a:moveTo>
                    <a:pt x="1845" y="0"/>
                  </a:moveTo>
                  <a:cubicBezTo>
                    <a:pt x="1330" y="0"/>
                    <a:pt x="821" y="245"/>
                    <a:pt x="507" y="697"/>
                  </a:cubicBezTo>
                  <a:cubicBezTo>
                    <a:pt x="0" y="1425"/>
                    <a:pt x="190" y="2438"/>
                    <a:pt x="918" y="2945"/>
                  </a:cubicBezTo>
                  <a:cubicBezTo>
                    <a:pt x="1195" y="3138"/>
                    <a:pt x="1513" y="3230"/>
                    <a:pt x="1829" y="3230"/>
                  </a:cubicBezTo>
                  <a:cubicBezTo>
                    <a:pt x="2344" y="3230"/>
                    <a:pt x="2853" y="2985"/>
                    <a:pt x="3167" y="2533"/>
                  </a:cubicBezTo>
                  <a:cubicBezTo>
                    <a:pt x="3674" y="1805"/>
                    <a:pt x="3484" y="792"/>
                    <a:pt x="2755" y="285"/>
                  </a:cubicBezTo>
                  <a:cubicBezTo>
                    <a:pt x="2478" y="92"/>
                    <a:pt x="2160" y="0"/>
                    <a:pt x="1845"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3;p26">
              <a:extLst>
                <a:ext uri="{FF2B5EF4-FFF2-40B4-BE49-F238E27FC236}">
                  <a16:creationId xmlns:a16="http://schemas.microsoft.com/office/drawing/2014/main" id="{4E92B2D5-EDE9-6555-B738-623F1D4BD559}"/>
                </a:ext>
              </a:extLst>
            </p:cNvPr>
            <p:cNvSpPr/>
            <p:nvPr/>
          </p:nvSpPr>
          <p:spPr>
            <a:xfrm>
              <a:off x="7597854" y="4141491"/>
              <a:ext cx="115397" cy="102628"/>
            </a:xfrm>
            <a:custGeom>
              <a:avLst/>
              <a:gdLst/>
              <a:ahLst/>
              <a:cxnLst/>
              <a:rect l="l" t="t" r="r" b="b"/>
              <a:pathLst>
                <a:path w="3642" h="3239" extrusionOk="0">
                  <a:moveTo>
                    <a:pt x="1825" y="1"/>
                  </a:moveTo>
                  <a:cubicBezTo>
                    <a:pt x="1317" y="1"/>
                    <a:pt x="817" y="240"/>
                    <a:pt x="507" y="705"/>
                  </a:cubicBezTo>
                  <a:cubicBezTo>
                    <a:pt x="0" y="1434"/>
                    <a:pt x="158" y="2447"/>
                    <a:pt x="918" y="2954"/>
                  </a:cubicBezTo>
                  <a:cubicBezTo>
                    <a:pt x="1195" y="3146"/>
                    <a:pt x="1513" y="3238"/>
                    <a:pt x="1829" y="3238"/>
                  </a:cubicBezTo>
                  <a:cubicBezTo>
                    <a:pt x="2344" y="3238"/>
                    <a:pt x="2853" y="2994"/>
                    <a:pt x="3167" y="2542"/>
                  </a:cubicBezTo>
                  <a:cubicBezTo>
                    <a:pt x="3642" y="1782"/>
                    <a:pt x="3484" y="800"/>
                    <a:pt x="2755" y="294"/>
                  </a:cubicBezTo>
                  <a:cubicBezTo>
                    <a:pt x="2473" y="97"/>
                    <a:pt x="2147" y="1"/>
                    <a:pt x="1825"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4;p26">
              <a:extLst>
                <a:ext uri="{FF2B5EF4-FFF2-40B4-BE49-F238E27FC236}">
                  <a16:creationId xmlns:a16="http://schemas.microsoft.com/office/drawing/2014/main" id="{92B1A604-2F58-04DE-3194-0FB927816BF9}"/>
                </a:ext>
              </a:extLst>
            </p:cNvPr>
            <p:cNvSpPr/>
            <p:nvPr/>
          </p:nvSpPr>
          <p:spPr>
            <a:xfrm>
              <a:off x="7340952" y="4250488"/>
              <a:ext cx="303067" cy="325785"/>
            </a:xfrm>
            <a:custGeom>
              <a:avLst/>
              <a:gdLst/>
              <a:ahLst/>
              <a:cxnLst/>
              <a:rect l="l" t="t" r="r" b="b"/>
              <a:pathLst>
                <a:path w="9565" h="10282" extrusionOk="0">
                  <a:moveTo>
                    <a:pt x="4783" y="2681"/>
                  </a:moveTo>
                  <a:cubicBezTo>
                    <a:pt x="5385" y="2681"/>
                    <a:pt x="5955" y="2871"/>
                    <a:pt x="6461" y="3187"/>
                  </a:cubicBezTo>
                  <a:cubicBezTo>
                    <a:pt x="7095" y="3662"/>
                    <a:pt x="7538" y="4328"/>
                    <a:pt x="7696" y="5088"/>
                  </a:cubicBezTo>
                  <a:cubicBezTo>
                    <a:pt x="7823" y="5879"/>
                    <a:pt x="7665" y="6671"/>
                    <a:pt x="7221" y="7304"/>
                  </a:cubicBezTo>
                  <a:cubicBezTo>
                    <a:pt x="6778" y="7969"/>
                    <a:pt x="6081" y="8381"/>
                    <a:pt x="5321" y="8539"/>
                  </a:cubicBezTo>
                  <a:cubicBezTo>
                    <a:pt x="5145" y="8568"/>
                    <a:pt x="4969" y="8582"/>
                    <a:pt x="4795" y="8582"/>
                  </a:cubicBezTo>
                  <a:cubicBezTo>
                    <a:pt x="4185" y="8582"/>
                    <a:pt x="3597" y="8409"/>
                    <a:pt x="3104" y="8064"/>
                  </a:cubicBezTo>
                  <a:cubicBezTo>
                    <a:pt x="2439" y="7621"/>
                    <a:pt x="2028" y="6924"/>
                    <a:pt x="1869" y="6164"/>
                  </a:cubicBezTo>
                  <a:cubicBezTo>
                    <a:pt x="1711" y="5373"/>
                    <a:pt x="1901" y="4613"/>
                    <a:pt x="2344" y="3948"/>
                  </a:cubicBezTo>
                  <a:cubicBezTo>
                    <a:pt x="2788" y="3314"/>
                    <a:pt x="3484" y="2871"/>
                    <a:pt x="4244" y="2712"/>
                  </a:cubicBezTo>
                  <a:cubicBezTo>
                    <a:pt x="4434" y="2681"/>
                    <a:pt x="4593" y="2681"/>
                    <a:pt x="4783" y="2681"/>
                  </a:cubicBezTo>
                  <a:close/>
                  <a:moveTo>
                    <a:pt x="7504" y="0"/>
                  </a:moveTo>
                  <a:cubicBezTo>
                    <a:pt x="6971" y="0"/>
                    <a:pt x="6445" y="260"/>
                    <a:pt x="6113" y="749"/>
                  </a:cubicBezTo>
                  <a:lnTo>
                    <a:pt x="5860" y="1097"/>
                  </a:lnTo>
                  <a:cubicBezTo>
                    <a:pt x="5504" y="1026"/>
                    <a:pt x="5148" y="985"/>
                    <a:pt x="4793" y="985"/>
                  </a:cubicBezTo>
                  <a:cubicBezTo>
                    <a:pt x="4515" y="985"/>
                    <a:pt x="4237" y="1010"/>
                    <a:pt x="3959" y="1066"/>
                  </a:cubicBezTo>
                  <a:cubicBezTo>
                    <a:pt x="2724" y="1287"/>
                    <a:pt x="1679" y="1952"/>
                    <a:pt x="951" y="2997"/>
                  </a:cubicBezTo>
                  <a:cubicBezTo>
                    <a:pt x="254" y="4011"/>
                    <a:pt x="1" y="5246"/>
                    <a:pt x="222" y="6449"/>
                  </a:cubicBezTo>
                  <a:cubicBezTo>
                    <a:pt x="444" y="7684"/>
                    <a:pt x="1109" y="8730"/>
                    <a:pt x="2154" y="9458"/>
                  </a:cubicBezTo>
                  <a:cubicBezTo>
                    <a:pt x="2914" y="9996"/>
                    <a:pt x="3833" y="10281"/>
                    <a:pt x="4783" y="10281"/>
                  </a:cubicBezTo>
                  <a:cubicBezTo>
                    <a:pt x="5068" y="10281"/>
                    <a:pt x="5321" y="10250"/>
                    <a:pt x="5606" y="10186"/>
                  </a:cubicBezTo>
                  <a:cubicBezTo>
                    <a:pt x="6841" y="9965"/>
                    <a:pt x="7886" y="9300"/>
                    <a:pt x="8583" y="8286"/>
                  </a:cubicBezTo>
                  <a:cubicBezTo>
                    <a:pt x="9311" y="7241"/>
                    <a:pt x="9565" y="6006"/>
                    <a:pt x="9343" y="4803"/>
                  </a:cubicBezTo>
                  <a:cubicBezTo>
                    <a:pt x="9216" y="4138"/>
                    <a:pt x="8995" y="3567"/>
                    <a:pt x="8615" y="3029"/>
                  </a:cubicBezTo>
                  <a:lnTo>
                    <a:pt x="8900" y="2649"/>
                  </a:lnTo>
                  <a:cubicBezTo>
                    <a:pt x="9406" y="1889"/>
                    <a:pt x="9216" y="844"/>
                    <a:pt x="8456" y="306"/>
                  </a:cubicBezTo>
                  <a:cubicBezTo>
                    <a:pt x="8166" y="100"/>
                    <a:pt x="7834" y="0"/>
                    <a:pt x="7504"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45;p26">
            <a:extLst>
              <a:ext uri="{FF2B5EF4-FFF2-40B4-BE49-F238E27FC236}">
                <a16:creationId xmlns:a16="http://schemas.microsoft.com/office/drawing/2014/main" id="{1C6FB69B-C747-0FBA-8D11-CB0A46B87A10}"/>
              </a:ext>
            </a:extLst>
          </p:cNvPr>
          <p:cNvGrpSpPr/>
          <p:nvPr/>
        </p:nvGrpSpPr>
        <p:grpSpPr>
          <a:xfrm>
            <a:off x="7519607" y="4567021"/>
            <a:ext cx="304730" cy="473786"/>
            <a:chOff x="5947192" y="3504433"/>
            <a:chExt cx="311083" cy="473786"/>
          </a:xfrm>
        </p:grpSpPr>
        <p:sp>
          <p:nvSpPr>
            <p:cNvPr id="23" name="Google Shape;746;p26">
              <a:extLst>
                <a:ext uri="{FF2B5EF4-FFF2-40B4-BE49-F238E27FC236}">
                  <a16:creationId xmlns:a16="http://schemas.microsoft.com/office/drawing/2014/main" id="{AC49E0EC-D1F6-5396-D543-E60FB1547A3D}"/>
                </a:ext>
              </a:extLst>
            </p:cNvPr>
            <p:cNvSpPr/>
            <p:nvPr/>
          </p:nvSpPr>
          <p:spPr>
            <a:xfrm>
              <a:off x="6041519" y="3779363"/>
              <a:ext cx="114415" cy="102691"/>
            </a:xfrm>
            <a:custGeom>
              <a:avLst/>
              <a:gdLst/>
              <a:ahLst/>
              <a:cxnLst/>
              <a:rect l="l" t="t" r="r" b="b"/>
              <a:pathLst>
                <a:path w="3611" h="3241" extrusionOk="0">
                  <a:moveTo>
                    <a:pt x="1814" y="1"/>
                  </a:moveTo>
                  <a:cubicBezTo>
                    <a:pt x="1115" y="1"/>
                    <a:pt x="461" y="451"/>
                    <a:pt x="254" y="1177"/>
                  </a:cubicBezTo>
                  <a:cubicBezTo>
                    <a:pt x="0" y="2032"/>
                    <a:pt x="507" y="2919"/>
                    <a:pt x="1362" y="3172"/>
                  </a:cubicBezTo>
                  <a:cubicBezTo>
                    <a:pt x="1518" y="3218"/>
                    <a:pt x="1674" y="3240"/>
                    <a:pt x="1828" y="3240"/>
                  </a:cubicBezTo>
                  <a:cubicBezTo>
                    <a:pt x="2519" y="3240"/>
                    <a:pt x="3150" y="2795"/>
                    <a:pt x="3357" y="2095"/>
                  </a:cubicBezTo>
                  <a:cubicBezTo>
                    <a:pt x="3611" y="1209"/>
                    <a:pt x="3136" y="322"/>
                    <a:pt x="2281" y="69"/>
                  </a:cubicBezTo>
                  <a:cubicBezTo>
                    <a:pt x="2126" y="23"/>
                    <a:pt x="1969" y="1"/>
                    <a:pt x="1814" y="1"/>
                  </a:cubicBezTo>
                  <a:close/>
                </a:path>
              </a:pathLst>
            </a:custGeom>
            <a:gradFill>
              <a:gsLst>
                <a:gs pos="0">
                  <a:schemeClr val="accent3"/>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7;p26">
              <a:extLst>
                <a:ext uri="{FF2B5EF4-FFF2-40B4-BE49-F238E27FC236}">
                  <a16:creationId xmlns:a16="http://schemas.microsoft.com/office/drawing/2014/main" id="{19E9DDFF-53A9-9185-C618-8C7797E419F6}"/>
                </a:ext>
              </a:extLst>
            </p:cNvPr>
            <p:cNvSpPr/>
            <p:nvPr/>
          </p:nvSpPr>
          <p:spPr>
            <a:xfrm>
              <a:off x="6123805" y="3504433"/>
              <a:ext cx="113401" cy="101677"/>
            </a:xfrm>
            <a:custGeom>
              <a:avLst/>
              <a:gdLst/>
              <a:ahLst/>
              <a:cxnLst/>
              <a:rect l="l" t="t" r="r" b="b"/>
              <a:pathLst>
                <a:path w="3579" h="3209" extrusionOk="0">
                  <a:moveTo>
                    <a:pt x="1783" y="0"/>
                  </a:moveTo>
                  <a:cubicBezTo>
                    <a:pt x="1092" y="0"/>
                    <a:pt x="461" y="445"/>
                    <a:pt x="254" y="1145"/>
                  </a:cubicBezTo>
                  <a:cubicBezTo>
                    <a:pt x="0" y="2000"/>
                    <a:pt x="475" y="2887"/>
                    <a:pt x="1330" y="3140"/>
                  </a:cubicBezTo>
                  <a:cubicBezTo>
                    <a:pt x="1486" y="3186"/>
                    <a:pt x="1643" y="3208"/>
                    <a:pt x="1799" y="3208"/>
                  </a:cubicBezTo>
                  <a:cubicBezTo>
                    <a:pt x="2497" y="3208"/>
                    <a:pt x="3150" y="2763"/>
                    <a:pt x="3357" y="2063"/>
                  </a:cubicBezTo>
                  <a:cubicBezTo>
                    <a:pt x="3579" y="1208"/>
                    <a:pt x="3104" y="322"/>
                    <a:pt x="2249" y="68"/>
                  </a:cubicBezTo>
                  <a:cubicBezTo>
                    <a:pt x="2093" y="22"/>
                    <a:pt x="1937" y="0"/>
                    <a:pt x="1783" y="0"/>
                  </a:cubicBezTo>
                  <a:close/>
                </a:path>
              </a:pathLst>
            </a:custGeom>
            <a:gradFill>
              <a:gsLst>
                <a:gs pos="0">
                  <a:schemeClr val="accent3"/>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8;p26">
              <a:extLst>
                <a:ext uri="{FF2B5EF4-FFF2-40B4-BE49-F238E27FC236}">
                  <a16:creationId xmlns:a16="http://schemas.microsoft.com/office/drawing/2014/main" id="{7FE39E05-F923-A6F6-D1A1-3C84B049E73F}"/>
                </a:ext>
              </a:extLst>
            </p:cNvPr>
            <p:cNvSpPr/>
            <p:nvPr/>
          </p:nvSpPr>
          <p:spPr>
            <a:xfrm>
              <a:off x="5947192" y="3631933"/>
              <a:ext cx="311083" cy="346285"/>
            </a:xfrm>
            <a:custGeom>
              <a:avLst/>
              <a:gdLst/>
              <a:ahLst/>
              <a:cxnLst/>
              <a:rect l="l" t="t" r="r" b="b"/>
              <a:pathLst>
                <a:path w="9818" h="10929" extrusionOk="0">
                  <a:moveTo>
                    <a:pt x="4782" y="3328"/>
                  </a:moveTo>
                  <a:cubicBezTo>
                    <a:pt x="5068" y="3328"/>
                    <a:pt x="5353" y="3360"/>
                    <a:pt x="5638" y="3423"/>
                  </a:cubicBezTo>
                  <a:cubicBezTo>
                    <a:pt x="7189" y="3898"/>
                    <a:pt x="8108" y="5545"/>
                    <a:pt x="7633" y="7128"/>
                  </a:cubicBezTo>
                  <a:cubicBezTo>
                    <a:pt x="7411" y="7857"/>
                    <a:pt x="6904" y="8490"/>
                    <a:pt x="6208" y="8870"/>
                  </a:cubicBezTo>
                  <a:cubicBezTo>
                    <a:pt x="5759" y="9115"/>
                    <a:pt x="5271" y="9241"/>
                    <a:pt x="4778" y="9241"/>
                  </a:cubicBezTo>
                  <a:cubicBezTo>
                    <a:pt x="4505" y="9241"/>
                    <a:pt x="4230" y="9202"/>
                    <a:pt x="3959" y="9123"/>
                  </a:cubicBezTo>
                  <a:cubicBezTo>
                    <a:pt x="3199" y="8870"/>
                    <a:pt x="2566" y="8395"/>
                    <a:pt x="2186" y="7698"/>
                  </a:cubicBezTo>
                  <a:cubicBezTo>
                    <a:pt x="1806" y="7002"/>
                    <a:pt x="1742" y="6178"/>
                    <a:pt x="1964" y="5418"/>
                  </a:cubicBezTo>
                  <a:cubicBezTo>
                    <a:pt x="2344" y="4151"/>
                    <a:pt x="3516" y="3328"/>
                    <a:pt x="4782" y="3328"/>
                  </a:cubicBezTo>
                  <a:close/>
                  <a:moveTo>
                    <a:pt x="6154" y="1"/>
                  </a:moveTo>
                  <a:cubicBezTo>
                    <a:pt x="5423" y="1"/>
                    <a:pt x="4738" y="474"/>
                    <a:pt x="4529" y="1206"/>
                  </a:cubicBezTo>
                  <a:lnTo>
                    <a:pt x="4402" y="1650"/>
                  </a:lnTo>
                  <a:cubicBezTo>
                    <a:pt x="2566" y="1808"/>
                    <a:pt x="887" y="3075"/>
                    <a:pt x="349" y="4943"/>
                  </a:cubicBezTo>
                  <a:cubicBezTo>
                    <a:pt x="0" y="6147"/>
                    <a:pt x="127" y="7413"/>
                    <a:pt x="697" y="8490"/>
                  </a:cubicBezTo>
                  <a:cubicBezTo>
                    <a:pt x="1299" y="9567"/>
                    <a:pt x="2281" y="10390"/>
                    <a:pt x="3484" y="10739"/>
                  </a:cubicBezTo>
                  <a:cubicBezTo>
                    <a:pt x="3896" y="10865"/>
                    <a:pt x="4371" y="10929"/>
                    <a:pt x="4814" y="10929"/>
                  </a:cubicBezTo>
                  <a:cubicBezTo>
                    <a:pt x="5574" y="10929"/>
                    <a:pt x="6334" y="10739"/>
                    <a:pt x="6999" y="10359"/>
                  </a:cubicBezTo>
                  <a:cubicBezTo>
                    <a:pt x="8108" y="9757"/>
                    <a:pt x="8899" y="8775"/>
                    <a:pt x="9248" y="7603"/>
                  </a:cubicBezTo>
                  <a:cubicBezTo>
                    <a:pt x="9818" y="5703"/>
                    <a:pt x="9089" y="3740"/>
                    <a:pt x="7633" y="2600"/>
                  </a:cubicBezTo>
                  <a:lnTo>
                    <a:pt x="7759" y="2156"/>
                  </a:lnTo>
                  <a:cubicBezTo>
                    <a:pt x="8044" y="1270"/>
                    <a:pt x="7538" y="351"/>
                    <a:pt x="6619" y="66"/>
                  </a:cubicBezTo>
                  <a:cubicBezTo>
                    <a:pt x="6465" y="22"/>
                    <a:pt x="6308" y="1"/>
                    <a:pt x="6154" y="1"/>
                  </a:cubicBezTo>
                  <a:close/>
                </a:path>
              </a:pathLst>
            </a:custGeom>
            <a:gradFill>
              <a:gsLst>
                <a:gs pos="0">
                  <a:schemeClr val="accent3"/>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750;p26">
            <a:extLst>
              <a:ext uri="{FF2B5EF4-FFF2-40B4-BE49-F238E27FC236}">
                <a16:creationId xmlns:a16="http://schemas.microsoft.com/office/drawing/2014/main" id="{B36CC78F-0D48-6875-1F74-053B7B7619FD}"/>
              </a:ext>
            </a:extLst>
          </p:cNvPr>
          <p:cNvGrpSpPr/>
          <p:nvPr/>
        </p:nvGrpSpPr>
        <p:grpSpPr>
          <a:xfrm>
            <a:off x="3895395" y="3515653"/>
            <a:ext cx="1148122" cy="1027291"/>
            <a:chOff x="2263707" y="2469598"/>
            <a:chExt cx="1172060" cy="1027291"/>
          </a:xfrm>
        </p:grpSpPr>
        <p:sp>
          <p:nvSpPr>
            <p:cNvPr id="27" name="Google Shape;751;p26">
              <a:extLst>
                <a:ext uri="{FF2B5EF4-FFF2-40B4-BE49-F238E27FC236}">
                  <a16:creationId xmlns:a16="http://schemas.microsoft.com/office/drawing/2014/main" id="{7FB202FB-6831-7D7A-2E1D-1A1793C06D42}"/>
                </a:ext>
              </a:extLst>
            </p:cNvPr>
            <p:cNvSpPr/>
            <p:nvPr/>
          </p:nvSpPr>
          <p:spPr>
            <a:xfrm>
              <a:off x="2263707" y="2469598"/>
              <a:ext cx="1172060" cy="1027291"/>
            </a:xfrm>
            <a:custGeom>
              <a:avLst/>
              <a:gdLst/>
              <a:ahLst/>
              <a:cxnLst/>
              <a:rect l="l" t="t" r="r" b="b"/>
              <a:pathLst>
                <a:path w="36991" h="32422" extrusionOk="0">
                  <a:moveTo>
                    <a:pt x="18516" y="1"/>
                  </a:moveTo>
                  <a:cubicBezTo>
                    <a:pt x="12682" y="1"/>
                    <a:pt x="7044" y="3166"/>
                    <a:pt x="4149" y="8690"/>
                  </a:cubicBezTo>
                  <a:cubicBezTo>
                    <a:pt x="1" y="16639"/>
                    <a:pt x="3073" y="26424"/>
                    <a:pt x="10990" y="30573"/>
                  </a:cubicBezTo>
                  <a:cubicBezTo>
                    <a:pt x="13383" y="31827"/>
                    <a:pt x="15951" y="32421"/>
                    <a:pt x="18482" y="32421"/>
                  </a:cubicBezTo>
                  <a:cubicBezTo>
                    <a:pt x="24325" y="32421"/>
                    <a:pt x="29979" y="29256"/>
                    <a:pt x="32873" y="23732"/>
                  </a:cubicBezTo>
                  <a:cubicBezTo>
                    <a:pt x="36990" y="15784"/>
                    <a:pt x="33950" y="5998"/>
                    <a:pt x="26001" y="1849"/>
                  </a:cubicBezTo>
                  <a:cubicBezTo>
                    <a:pt x="23608" y="595"/>
                    <a:pt x="21043" y="1"/>
                    <a:pt x="18516" y="1"/>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2;p26">
              <a:extLst>
                <a:ext uri="{FF2B5EF4-FFF2-40B4-BE49-F238E27FC236}">
                  <a16:creationId xmlns:a16="http://schemas.microsoft.com/office/drawing/2014/main" id="{A1CAB589-91AF-1E5D-9EA6-C8E82C4D1EE5}"/>
                </a:ext>
              </a:extLst>
            </p:cNvPr>
            <p:cNvSpPr/>
            <p:nvPr/>
          </p:nvSpPr>
          <p:spPr>
            <a:xfrm>
              <a:off x="2410218" y="2586785"/>
              <a:ext cx="879037" cy="792917"/>
            </a:xfrm>
            <a:custGeom>
              <a:avLst/>
              <a:gdLst/>
              <a:ahLst/>
              <a:cxnLst/>
              <a:rect l="l" t="t" r="r" b="b"/>
              <a:pathLst>
                <a:path w="27743" h="25025" extrusionOk="0">
                  <a:moveTo>
                    <a:pt x="13911" y="1"/>
                  </a:moveTo>
                  <a:cubicBezTo>
                    <a:pt x="12832" y="1"/>
                    <a:pt x="11734" y="142"/>
                    <a:pt x="10641" y="437"/>
                  </a:cubicBezTo>
                  <a:cubicBezTo>
                    <a:pt x="3959" y="2211"/>
                    <a:pt x="0" y="9051"/>
                    <a:pt x="1774" y="15733"/>
                  </a:cubicBezTo>
                  <a:cubicBezTo>
                    <a:pt x="3261" y="21336"/>
                    <a:pt x="8332" y="25024"/>
                    <a:pt x="13870" y="25024"/>
                  </a:cubicBezTo>
                  <a:cubicBezTo>
                    <a:pt x="14937" y="25024"/>
                    <a:pt x="16022" y="24887"/>
                    <a:pt x="17101" y="24601"/>
                  </a:cubicBezTo>
                  <a:cubicBezTo>
                    <a:pt x="23752" y="22827"/>
                    <a:pt x="27742" y="15955"/>
                    <a:pt x="25937" y="9273"/>
                  </a:cubicBezTo>
                  <a:cubicBezTo>
                    <a:pt x="24454" y="3684"/>
                    <a:pt x="19426" y="1"/>
                    <a:pt x="139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753;p26">
              <a:extLst>
                <a:ext uri="{FF2B5EF4-FFF2-40B4-BE49-F238E27FC236}">
                  <a16:creationId xmlns:a16="http://schemas.microsoft.com/office/drawing/2014/main" id="{79669405-3A9A-C49E-2BAC-78C10D632F3B}"/>
                </a:ext>
              </a:extLst>
            </p:cNvPr>
            <p:cNvGrpSpPr/>
            <p:nvPr/>
          </p:nvGrpSpPr>
          <p:grpSpPr>
            <a:xfrm>
              <a:off x="2427778" y="2561216"/>
              <a:ext cx="843917" cy="844056"/>
              <a:chOff x="3802620" y="1176257"/>
              <a:chExt cx="1538872" cy="1539406"/>
            </a:xfrm>
          </p:grpSpPr>
          <p:sp>
            <p:nvSpPr>
              <p:cNvPr id="30" name="Google Shape;754;p26">
                <a:extLst>
                  <a:ext uri="{FF2B5EF4-FFF2-40B4-BE49-F238E27FC236}">
                    <a16:creationId xmlns:a16="http://schemas.microsoft.com/office/drawing/2014/main" id="{BBD2AB1C-D087-BCAA-9D94-4ED1B28D7F0D}"/>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5;p26">
                <a:extLst>
                  <a:ext uri="{FF2B5EF4-FFF2-40B4-BE49-F238E27FC236}">
                    <a16:creationId xmlns:a16="http://schemas.microsoft.com/office/drawing/2014/main" id="{7CE5662F-1050-F9BE-B34E-0CB156AFBA07}"/>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756;p26">
            <a:extLst>
              <a:ext uri="{FF2B5EF4-FFF2-40B4-BE49-F238E27FC236}">
                <a16:creationId xmlns:a16="http://schemas.microsoft.com/office/drawing/2014/main" id="{97CCAB26-DB27-B8AE-DA43-C1AE1CDE21E3}"/>
              </a:ext>
            </a:extLst>
          </p:cNvPr>
          <p:cNvGrpSpPr/>
          <p:nvPr/>
        </p:nvGrpSpPr>
        <p:grpSpPr>
          <a:xfrm>
            <a:off x="2235481" y="4261565"/>
            <a:ext cx="1020340" cy="1026879"/>
            <a:chOff x="603791" y="3206179"/>
            <a:chExt cx="1041613" cy="1026879"/>
          </a:xfrm>
        </p:grpSpPr>
        <p:sp>
          <p:nvSpPr>
            <p:cNvPr id="289" name="Google Shape;757;p26">
              <a:extLst>
                <a:ext uri="{FF2B5EF4-FFF2-40B4-BE49-F238E27FC236}">
                  <a16:creationId xmlns:a16="http://schemas.microsoft.com/office/drawing/2014/main" id="{46B5939C-6CFF-1F1B-0886-C4A251EC70D6}"/>
                </a:ext>
              </a:extLst>
            </p:cNvPr>
            <p:cNvSpPr/>
            <p:nvPr/>
          </p:nvSpPr>
          <p:spPr>
            <a:xfrm>
              <a:off x="603791" y="3206179"/>
              <a:ext cx="1041613" cy="1026879"/>
            </a:xfrm>
            <a:custGeom>
              <a:avLst/>
              <a:gdLst/>
              <a:ahLst/>
              <a:cxnLst/>
              <a:rect l="l" t="t" r="r" b="b"/>
              <a:pathLst>
                <a:path w="32874" h="32409" extrusionOk="0">
                  <a:moveTo>
                    <a:pt x="16434" y="1"/>
                  </a:moveTo>
                  <a:cubicBezTo>
                    <a:pt x="16298" y="1"/>
                    <a:pt x="16162" y="2"/>
                    <a:pt x="16025" y="6"/>
                  </a:cubicBezTo>
                  <a:cubicBezTo>
                    <a:pt x="7063" y="227"/>
                    <a:pt x="1" y="7670"/>
                    <a:pt x="254" y="16600"/>
                  </a:cubicBezTo>
                  <a:cubicBezTo>
                    <a:pt x="472" y="25425"/>
                    <a:pt x="7692" y="32408"/>
                    <a:pt x="16440" y="32408"/>
                  </a:cubicBezTo>
                  <a:cubicBezTo>
                    <a:pt x="16576" y="32408"/>
                    <a:pt x="16712" y="32406"/>
                    <a:pt x="16849" y="32403"/>
                  </a:cubicBezTo>
                  <a:cubicBezTo>
                    <a:pt x="25811" y="32150"/>
                    <a:pt x="32873" y="24739"/>
                    <a:pt x="32620" y="15777"/>
                  </a:cubicBezTo>
                  <a:cubicBezTo>
                    <a:pt x="32401" y="6983"/>
                    <a:pt x="25182" y="1"/>
                    <a:pt x="16434"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58;p26">
              <a:extLst>
                <a:ext uri="{FF2B5EF4-FFF2-40B4-BE49-F238E27FC236}">
                  <a16:creationId xmlns:a16="http://schemas.microsoft.com/office/drawing/2014/main" id="{0E4B5BAF-C25E-3A82-C36E-9A2EE84F06E1}"/>
                </a:ext>
              </a:extLst>
            </p:cNvPr>
            <p:cNvSpPr/>
            <p:nvPr/>
          </p:nvSpPr>
          <p:spPr>
            <a:xfrm>
              <a:off x="685079" y="3323160"/>
              <a:ext cx="879037" cy="792917"/>
            </a:xfrm>
            <a:custGeom>
              <a:avLst/>
              <a:gdLst/>
              <a:ahLst/>
              <a:cxnLst/>
              <a:rect l="l" t="t" r="r" b="b"/>
              <a:pathLst>
                <a:path w="27743" h="25025" extrusionOk="0">
                  <a:moveTo>
                    <a:pt x="13911" y="1"/>
                  </a:moveTo>
                  <a:cubicBezTo>
                    <a:pt x="12832" y="1"/>
                    <a:pt x="11734" y="142"/>
                    <a:pt x="10641" y="437"/>
                  </a:cubicBezTo>
                  <a:cubicBezTo>
                    <a:pt x="3959" y="2211"/>
                    <a:pt x="0" y="9051"/>
                    <a:pt x="1774" y="15733"/>
                  </a:cubicBezTo>
                  <a:cubicBezTo>
                    <a:pt x="3261" y="21336"/>
                    <a:pt x="8332" y="25024"/>
                    <a:pt x="13870" y="25024"/>
                  </a:cubicBezTo>
                  <a:cubicBezTo>
                    <a:pt x="14937" y="25024"/>
                    <a:pt x="16022" y="24887"/>
                    <a:pt x="17101" y="24601"/>
                  </a:cubicBezTo>
                  <a:cubicBezTo>
                    <a:pt x="23752" y="22827"/>
                    <a:pt x="27742" y="15955"/>
                    <a:pt x="25937" y="9273"/>
                  </a:cubicBezTo>
                  <a:cubicBezTo>
                    <a:pt x="24454" y="3684"/>
                    <a:pt x="19426" y="1"/>
                    <a:pt x="139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759;p26">
              <a:extLst>
                <a:ext uri="{FF2B5EF4-FFF2-40B4-BE49-F238E27FC236}">
                  <a16:creationId xmlns:a16="http://schemas.microsoft.com/office/drawing/2014/main" id="{07294274-DFF2-0B5C-42F8-217C23E50A73}"/>
                </a:ext>
              </a:extLst>
            </p:cNvPr>
            <p:cNvGrpSpPr/>
            <p:nvPr/>
          </p:nvGrpSpPr>
          <p:grpSpPr>
            <a:xfrm>
              <a:off x="702639" y="3297591"/>
              <a:ext cx="843917" cy="844056"/>
              <a:chOff x="3802620" y="1176257"/>
              <a:chExt cx="1538872" cy="1539406"/>
            </a:xfrm>
          </p:grpSpPr>
          <p:sp>
            <p:nvSpPr>
              <p:cNvPr id="292" name="Google Shape;760;p26">
                <a:extLst>
                  <a:ext uri="{FF2B5EF4-FFF2-40B4-BE49-F238E27FC236}">
                    <a16:creationId xmlns:a16="http://schemas.microsoft.com/office/drawing/2014/main" id="{0A6C1528-C911-535B-E18C-F540160BB296}"/>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61;p26">
                <a:extLst>
                  <a:ext uri="{FF2B5EF4-FFF2-40B4-BE49-F238E27FC236}">
                    <a16:creationId xmlns:a16="http://schemas.microsoft.com/office/drawing/2014/main" id="{F0A23CDF-943D-AD4C-20ED-6B051BE92FA0}"/>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 name="Google Shape;762;p26">
            <a:extLst>
              <a:ext uri="{FF2B5EF4-FFF2-40B4-BE49-F238E27FC236}">
                <a16:creationId xmlns:a16="http://schemas.microsoft.com/office/drawing/2014/main" id="{FAB852FE-D5B7-9D2F-1B02-FE0E046A6019}"/>
              </a:ext>
            </a:extLst>
          </p:cNvPr>
          <p:cNvGrpSpPr/>
          <p:nvPr/>
        </p:nvGrpSpPr>
        <p:grpSpPr>
          <a:xfrm>
            <a:off x="5630066" y="3274229"/>
            <a:ext cx="1139246" cy="1026657"/>
            <a:chOff x="3998378" y="2218843"/>
            <a:chExt cx="1162998" cy="1026657"/>
          </a:xfrm>
        </p:grpSpPr>
        <p:sp>
          <p:nvSpPr>
            <p:cNvPr id="295" name="Google Shape;763;p26">
              <a:extLst>
                <a:ext uri="{FF2B5EF4-FFF2-40B4-BE49-F238E27FC236}">
                  <a16:creationId xmlns:a16="http://schemas.microsoft.com/office/drawing/2014/main" id="{02013754-0BE6-C8C7-1C1E-E76B01331BB7}"/>
                </a:ext>
              </a:extLst>
            </p:cNvPr>
            <p:cNvSpPr/>
            <p:nvPr/>
          </p:nvSpPr>
          <p:spPr>
            <a:xfrm>
              <a:off x="3998378" y="2218843"/>
              <a:ext cx="1162998" cy="1026657"/>
            </a:xfrm>
            <a:custGeom>
              <a:avLst/>
              <a:gdLst/>
              <a:ahLst/>
              <a:cxnLst/>
              <a:rect l="l" t="t" r="r" b="b"/>
              <a:pathLst>
                <a:path w="36705" h="32402" extrusionOk="0">
                  <a:moveTo>
                    <a:pt x="18348" y="1"/>
                  </a:moveTo>
                  <a:cubicBezTo>
                    <a:pt x="11931" y="1"/>
                    <a:pt x="5857" y="3858"/>
                    <a:pt x="3325" y="10175"/>
                  </a:cubicBezTo>
                  <a:cubicBezTo>
                    <a:pt x="0" y="18472"/>
                    <a:pt x="4022" y="27910"/>
                    <a:pt x="12319" y="31235"/>
                  </a:cubicBezTo>
                  <a:cubicBezTo>
                    <a:pt x="14295" y="32027"/>
                    <a:pt x="16336" y="32402"/>
                    <a:pt x="18343" y="32402"/>
                  </a:cubicBezTo>
                  <a:cubicBezTo>
                    <a:pt x="24765" y="32402"/>
                    <a:pt x="30846" y="28562"/>
                    <a:pt x="33379" y="22241"/>
                  </a:cubicBezTo>
                  <a:cubicBezTo>
                    <a:pt x="36705" y="13944"/>
                    <a:pt x="32683" y="4506"/>
                    <a:pt x="24385" y="1181"/>
                  </a:cubicBezTo>
                  <a:cubicBezTo>
                    <a:pt x="22405" y="380"/>
                    <a:pt x="20360" y="1"/>
                    <a:pt x="18348" y="1"/>
                  </a:cubicBezTo>
                  <a:close/>
                </a:path>
              </a:pathLst>
            </a:cu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764;p26">
              <a:extLst>
                <a:ext uri="{FF2B5EF4-FFF2-40B4-BE49-F238E27FC236}">
                  <a16:creationId xmlns:a16="http://schemas.microsoft.com/office/drawing/2014/main" id="{9A2905CE-DDFC-53B9-20BE-0DE523A190DD}"/>
                </a:ext>
              </a:extLst>
            </p:cNvPr>
            <p:cNvGrpSpPr/>
            <p:nvPr/>
          </p:nvGrpSpPr>
          <p:grpSpPr>
            <a:xfrm>
              <a:off x="4157918" y="2310144"/>
              <a:ext cx="843917" cy="844056"/>
              <a:chOff x="3802620" y="1176257"/>
              <a:chExt cx="1538872" cy="1539406"/>
            </a:xfrm>
          </p:grpSpPr>
          <p:sp>
            <p:nvSpPr>
              <p:cNvPr id="297" name="Google Shape;765;p26">
                <a:extLst>
                  <a:ext uri="{FF2B5EF4-FFF2-40B4-BE49-F238E27FC236}">
                    <a16:creationId xmlns:a16="http://schemas.microsoft.com/office/drawing/2014/main" id="{9FC77665-FD6A-0F64-27FC-0BB23E47918E}"/>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66;p26">
                <a:extLst>
                  <a:ext uri="{FF2B5EF4-FFF2-40B4-BE49-F238E27FC236}">
                    <a16:creationId xmlns:a16="http://schemas.microsoft.com/office/drawing/2014/main" id="{B187FB76-AB8D-0F01-CA94-77375BD19E3F}"/>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767;p26">
            <a:extLst>
              <a:ext uri="{FF2B5EF4-FFF2-40B4-BE49-F238E27FC236}">
                <a16:creationId xmlns:a16="http://schemas.microsoft.com/office/drawing/2014/main" id="{FBCC9605-18F9-4CD4-6927-F0CF753DDAAE}"/>
              </a:ext>
            </a:extLst>
          </p:cNvPr>
          <p:cNvGrpSpPr/>
          <p:nvPr/>
        </p:nvGrpSpPr>
        <p:grpSpPr>
          <a:xfrm>
            <a:off x="7385074" y="3524984"/>
            <a:ext cx="1103894" cy="1026562"/>
            <a:chOff x="5753384" y="2469598"/>
            <a:chExt cx="1126909" cy="1026562"/>
          </a:xfrm>
        </p:grpSpPr>
        <p:sp>
          <p:nvSpPr>
            <p:cNvPr id="300" name="Google Shape;768;p26">
              <a:extLst>
                <a:ext uri="{FF2B5EF4-FFF2-40B4-BE49-F238E27FC236}">
                  <a16:creationId xmlns:a16="http://schemas.microsoft.com/office/drawing/2014/main" id="{A192D47A-3E5C-E846-1FB5-FB737DD6E023}"/>
                </a:ext>
              </a:extLst>
            </p:cNvPr>
            <p:cNvSpPr/>
            <p:nvPr/>
          </p:nvSpPr>
          <p:spPr>
            <a:xfrm>
              <a:off x="5753384" y="2469598"/>
              <a:ext cx="1126909" cy="1026562"/>
            </a:xfrm>
            <a:custGeom>
              <a:avLst/>
              <a:gdLst/>
              <a:ahLst/>
              <a:cxnLst/>
              <a:rect l="l" t="t" r="r" b="b"/>
              <a:pathLst>
                <a:path w="35566" h="32399" extrusionOk="0">
                  <a:moveTo>
                    <a:pt x="17771" y="1"/>
                  </a:moveTo>
                  <a:cubicBezTo>
                    <a:pt x="13626" y="1"/>
                    <a:pt x="9486" y="1584"/>
                    <a:pt x="6335" y="4751"/>
                  </a:cubicBezTo>
                  <a:cubicBezTo>
                    <a:pt x="1" y="11085"/>
                    <a:pt x="1" y="21346"/>
                    <a:pt x="6335" y="27648"/>
                  </a:cubicBezTo>
                  <a:cubicBezTo>
                    <a:pt x="9486" y="30815"/>
                    <a:pt x="13626" y="32398"/>
                    <a:pt x="17771" y="32398"/>
                  </a:cubicBezTo>
                  <a:cubicBezTo>
                    <a:pt x="21916" y="32398"/>
                    <a:pt x="26064" y="30815"/>
                    <a:pt x="29231" y="27648"/>
                  </a:cubicBezTo>
                  <a:cubicBezTo>
                    <a:pt x="35565" y="21346"/>
                    <a:pt x="35565" y="11085"/>
                    <a:pt x="29231" y="4751"/>
                  </a:cubicBezTo>
                  <a:cubicBezTo>
                    <a:pt x="26064" y="1584"/>
                    <a:pt x="21916" y="1"/>
                    <a:pt x="17771" y="1"/>
                  </a:cubicBezTo>
                  <a:close/>
                </a:path>
              </a:pathLst>
            </a:custGeom>
            <a:gradFill>
              <a:gsLst>
                <a:gs pos="0">
                  <a:schemeClr val="accent3"/>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69;p26">
              <a:extLst>
                <a:ext uri="{FF2B5EF4-FFF2-40B4-BE49-F238E27FC236}">
                  <a16:creationId xmlns:a16="http://schemas.microsoft.com/office/drawing/2014/main" id="{E52F12AC-AFCE-8209-C97F-3D6BFC746ADE}"/>
                </a:ext>
              </a:extLst>
            </p:cNvPr>
            <p:cNvSpPr/>
            <p:nvPr/>
          </p:nvSpPr>
          <p:spPr>
            <a:xfrm>
              <a:off x="5883340" y="2586563"/>
              <a:ext cx="866997" cy="792632"/>
            </a:xfrm>
            <a:custGeom>
              <a:avLst/>
              <a:gdLst/>
              <a:ahLst/>
              <a:cxnLst/>
              <a:rect l="l" t="t" r="r" b="b"/>
              <a:pathLst>
                <a:path w="27363" h="25016" extrusionOk="0">
                  <a:moveTo>
                    <a:pt x="13668" y="1"/>
                  </a:moveTo>
                  <a:cubicBezTo>
                    <a:pt x="7907" y="1"/>
                    <a:pt x="2722" y="4020"/>
                    <a:pt x="1457" y="9880"/>
                  </a:cubicBezTo>
                  <a:cubicBezTo>
                    <a:pt x="0" y="16625"/>
                    <a:pt x="4307" y="23276"/>
                    <a:pt x="11053" y="24732"/>
                  </a:cubicBezTo>
                  <a:cubicBezTo>
                    <a:pt x="11943" y="24924"/>
                    <a:pt x="12831" y="25016"/>
                    <a:pt x="13705" y="25016"/>
                  </a:cubicBezTo>
                  <a:cubicBezTo>
                    <a:pt x="19487" y="25016"/>
                    <a:pt x="24667" y="20996"/>
                    <a:pt x="25905" y="15137"/>
                  </a:cubicBezTo>
                  <a:cubicBezTo>
                    <a:pt x="27362" y="8360"/>
                    <a:pt x="23055" y="1709"/>
                    <a:pt x="16310" y="284"/>
                  </a:cubicBezTo>
                  <a:cubicBezTo>
                    <a:pt x="15424" y="93"/>
                    <a:pt x="14539" y="1"/>
                    <a:pt x="13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770;p26">
              <a:extLst>
                <a:ext uri="{FF2B5EF4-FFF2-40B4-BE49-F238E27FC236}">
                  <a16:creationId xmlns:a16="http://schemas.microsoft.com/office/drawing/2014/main" id="{2B60A6B9-3AD4-F834-0E87-A95E0B3E5F45}"/>
                </a:ext>
              </a:extLst>
            </p:cNvPr>
            <p:cNvGrpSpPr/>
            <p:nvPr/>
          </p:nvGrpSpPr>
          <p:grpSpPr>
            <a:xfrm>
              <a:off x="5894880" y="2560851"/>
              <a:ext cx="843917" cy="844056"/>
              <a:chOff x="3802620" y="1176257"/>
              <a:chExt cx="1538872" cy="1539406"/>
            </a:xfrm>
          </p:grpSpPr>
          <p:sp>
            <p:nvSpPr>
              <p:cNvPr id="303" name="Google Shape;771;p26">
                <a:extLst>
                  <a:ext uri="{FF2B5EF4-FFF2-40B4-BE49-F238E27FC236}">
                    <a16:creationId xmlns:a16="http://schemas.microsoft.com/office/drawing/2014/main" id="{0E8A0E44-3940-079F-CAA6-F2FC3D211F92}"/>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72;p26">
                <a:extLst>
                  <a:ext uri="{FF2B5EF4-FFF2-40B4-BE49-F238E27FC236}">
                    <a16:creationId xmlns:a16="http://schemas.microsoft.com/office/drawing/2014/main" id="{192F1D09-1A48-3DB6-3D6B-1FFA11C4AE1D}"/>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773;p26">
            <a:extLst>
              <a:ext uri="{FF2B5EF4-FFF2-40B4-BE49-F238E27FC236}">
                <a16:creationId xmlns:a16="http://schemas.microsoft.com/office/drawing/2014/main" id="{2E83D321-5189-BEC8-D4EC-5A638D63954A}"/>
              </a:ext>
            </a:extLst>
          </p:cNvPr>
          <p:cNvGrpSpPr/>
          <p:nvPr/>
        </p:nvGrpSpPr>
        <p:grpSpPr>
          <a:xfrm>
            <a:off x="9108232" y="4261565"/>
            <a:ext cx="1041941" cy="1027038"/>
            <a:chOff x="7476543" y="3206179"/>
            <a:chExt cx="1063665" cy="1027038"/>
          </a:xfrm>
        </p:grpSpPr>
        <p:sp>
          <p:nvSpPr>
            <p:cNvPr id="306" name="Google Shape;774;p26">
              <a:extLst>
                <a:ext uri="{FF2B5EF4-FFF2-40B4-BE49-F238E27FC236}">
                  <a16:creationId xmlns:a16="http://schemas.microsoft.com/office/drawing/2014/main" id="{74E39E4F-2724-A046-ED80-75D2716AF5DE}"/>
                </a:ext>
              </a:extLst>
            </p:cNvPr>
            <p:cNvSpPr/>
            <p:nvPr/>
          </p:nvSpPr>
          <p:spPr>
            <a:xfrm>
              <a:off x="7476543" y="3206179"/>
              <a:ext cx="1063665" cy="1027038"/>
            </a:xfrm>
            <a:custGeom>
              <a:avLst/>
              <a:gdLst/>
              <a:ahLst/>
              <a:cxnLst/>
              <a:rect l="l" t="t" r="r" b="b"/>
              <a:pathLst>
                <a:path w="33570" h="32414" extrusionOk="0">
                  <a:moveTo>
                    <a:pt x="16764" y="1"/>
                  </a:moveTo>
                  <a:cubicBezTo>
                    <a:pt x="8334" y="1"/>
                    <a:pt x="1239" y="6543"/>
                    <a:pt x="634" y="15085"/>
                  </a:cubicBezTo>
                  <a:cubicBezTo>
                    <a:pt x="0" y="24015"/>
                    <a:pt x="6746" y="31743"/>
                    <a:pt x="15676" y="32376"/>
                  </a:cubicBezTo>
                  <a:cubicBezTo>
                    <a:pt x="16049" y="32401"/>
                    <a:pt x="16420" y="32413"/>
                    <a:pt x="16788" y="32413"/>
                  </a:cubicBezTo>
                  <a:cubicBezTo>
                    <a:pt x="25240" y="32413"/>
                    <a:pt x="32361" y="25891"/>
                    <a:pt x="32968" y="17333"/>
                  </a:cubicBezTo>
                  <a:cubicBezTo>
                    <a:pt x="33569" y="8403"/>
                    <a:pt x="26856" y="675"/>
                    <a:pt x="17925" y="42"/>
                  </a:cubicBezTo>
                  <a:cubicBezTo>
                    <a:pt x="17536" y="14"/>
                    <a:pt x="17149" y="1"/>
                    <a:pt x="16764"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75;p26">
              <a:extLst>
                <a:ext uri="{FF2B5EF4-FFF2-40B4-BE49-F238E27FC236}">
                  <a16:creationId xmlns:a16="http://schemas.microsoft.com/office/drawing/2014/main" id="{98FAB846-9CE2-7D91-DDDF-6EAB2D15284E}"/>
                </a:ext>
              </a:extLst>
            </p:cNvPr>
            <p:cNvSpPr/>
            <p:nvPr/>
          </p:nvSpPr>
          <p:spPr>
            <a:xfrm>
              <a:off x="7586427" y="3323398"/>
              <a:ext cx="843898" cy="792600"/>
            </a:xfrm>
            <a:custGeom>
              <a:avLst/>
              <a:gdLst/>
              <a:ahLst/>
              <a:cxnLst/>
              <a:rect l="l" t="t" r="r" b="b"/>
              <a:pathLst>
                <a:path w="26634" h="25015" extrusionOk="0">
                  <a:moveTo>
                    <a:pt x="13318" y="0"/>
                  </a:moveTo>
                  <a:cubicBezTo>
                    <a:pt x="12779" y="0"/>
                    <a:pt x="12235" y="35"/>
                    <a:pt x="11686" y="106"/>
                  </a:cubicBezTo>
                  <a:cubicBezTo>
                    <a:pt x="4845" y="992"/>
                    <a:pt x="0" y="7295"/>
                    <a:pt x="919" y="14135"/>
                  </a:cubicBezTo>
                  <a:cubicBezTo>
                    <a:pt x="1733" y="20416"/>
                    <a:pt x="7112" y="25014"/>
                    <a:pt x="13281" y="25014"/>
                  </a:cubicBezTo>
                  <a:cubicBezTo>
                    <a:pt x="13832" y="25014"/>
                    <a:pt x="14388" y="24978"/>
                    <a:pt x="14948" y="24902"/>
                  </a:cubicBezTo>
                  <a:cubicBezTo>
                    <a:pt x="21788" y="24016"/>
                    <a:pt x="26634" y="17745"/>
                    <a:pt x="25715" y="10873"/>
                  </a:cubicBezTo>
                  <a:cubicBezTo>
                    <a:pt x="24899" y="4579"/>
                    <a:pt x="19525" y="0"/>
                    <a:pt x="13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776;p26">
              <a:extLst>
                <a:ext uri="{FF2B5EF4-FFF2-40B4-BE49-F238E27FC236}">
                  <a16:creationId xmlns:a16="http://schemas.microsoft.com/office/drawing/2014/main" id="{C82A8423-E6C1-3DFE-E2A0-FB7A9B383C17}"/>
                </a:ext>
              </a:extLst>
            </p:cNvPr>
            <p:cNvGrpSpPr/>
            <p:nvPr/>
          </p:nvGrpSpPr>
          <p:grpSpPr>
            <a:xfrm>
              <a:off x="7586417" y="3297670"/>
              <a:ext cx="843917" cy="844056"/>
              <a:chOff x="3802620" y="1176257"/>
              <a:chExt cx="1538872" cy="1539406"/>
            </a:xfrm>
          </p:grpSpPr>
          <p:sp>
            <p:nvSpPr>
              <p:cNvPr id="309" name="Google Shape;777;p26">
                <a:extLst>
                  <a:ext uri="{FF2B5EF4-FFF2-40B4-BE49-F238E27FC236}">
                    <a16:creationId xmlns:a16="http://schemas.microsoft.com/office/drawing/2014/main" id="{DBBF5655-15EF-2579-ACDB-0621FD7521A0}"/>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78;p26">
                <a:extLst>
                  <a:ext uri="{FF2B5EF4-FFF2-40B4-BE49-F238E27FC236}">
                    <a16:creationId xmlns:a16="http://schemas.microsoft.com/office/drawing/2014/main" id="{B79A8F71-3BE0-F8F2-BFB6-850673DA7D49}"/>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1" name="Google Shape;794;p26">
            <a:extLst>
              <a:ext uri="{FF2B5EF4-FFF2-40B4-BE49-F238E27FC236}">
                <a16:creationId xmlns:a16="http://schemas.microsoft.com/office/drawing/2014/main" id="{B1EFA4C7-31B8-F255-E02D-8B5164DC72E7}"/>
              </a:ext>
            </a:extLst>
          </p:cNvPr>
          <p:cNvSpPr/>
          <p:nvPr/>
        </p:nvSpPr>
        <p:spPr>
          <a:xfrm>
            <a:off x="3397376" y="2454284"/>
            <a:ext cx="1765034" cy="804675"/>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01;p26">
            <a:extLst>
              <a:ext uri="{FF2B5EF4-FFF2-40B4-BE49-F238E27FC236}">
                <a16:creationId xmlns:a16="http://schemas.microsoft.com/office/drawing/2014/main" id="{EB5DE6FA-5EC9-7D5C-E87C-4BC1D276A833}"/>
              </a:ext>
            </a:extLst>
          </p:cNvPr>
          <p:cNvSpPr txBox="1"/>
          <p:nvPr/>
        </p:nvSpPr>
        <p:spPr>
          <a:xfrm>
            <a:off x="5508739" y="2224761"/>
            <a:ext cx="1361513"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Fira Sans Extra Condensed SemiBold"/>
                <a:ea typeface="Fira Sans Extra Condensed SemiBold"/>
                <a:cs typeface="Fira Sans Extra Condensed SemiBold"/>
                <a:sym typeface="Fira Sans Extra Condensed SemiBold"/>
              </a:rPr>
              <a:t>Saturn</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32" name="Google Shape;805;p26">
            <a:extLst>
              <a:ext uri="{FF2B5EF4-FFF2-40B4-BE49-F238E27FC236}">
                <a16:creationId xmlns:a16="http://schemas.microsoft.com/office/drawing/2014/main" id="{6B85C646-7956-8680-C18D-A5C1AC2BEFC5}"/>
              </a:ext>
            </a:extLst>
          </p:cNvPr>
          <p:cNvSpPr txBox="1"/>
          <p:nvPr/>
        </p:nvSpPr>
        <p:spPr>
          <a:xfrm>
            <a:off x="7227461" y="2476761"/>
            <a:ext cx="1358868"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Fira Sans Extra Condensed SemiBold"/>
                <a:ea typeface="Fira Sans Extra Condensed SemiBold"/>
                <a:cs typeface="Fira Sans Extra Condensed SemiBold"/>
                <a:sym typeface="Fira Sans Extra Condensed SemiBold"/>
              </a:rPr>
              <a:t>Neptun</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35" name="Google Shape;809;p26">
            <a:extLst>
              <a:ext uri="{FF2B5EF4-FFF2-40B4-BE49-F238E27FC236}">
                <a16:creationId xmlns:a16="http://schemas.microsoft.com/office/drawing/2014/main" id="{2A79EDB5-51C9-9F69-1607-4EC2F6AD3301}"/>
              </a:ext>
            </a:extLst>
          </p:cNvPr>
          <p:cNvSpPr txBox="1"/>
          <p:nvPr/>
        </p:nvSpPr>
        <p:spPr>
          <a:xfrm>
            <a:off x="2074589" y="3215011"/>
            <a:ext cx="1361513"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Fira Sans Extra Condensed SemiBold"/>
                <a:ea typeface="Fira Sans Extra Condensed SemiBold"/>
                <a:cs typeface="Fira Sans Extra Condensed SemiBold"/>
                <a:sym typeface="Fira Sans Extra Condensed SemiBold"/>
              </a:rPr>
              <a:t>Jupiter</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38" name="Google Shape;814;p26">
            <a:extLst>
              <a:ext uri="{FF2B5EF4-FFF2-40B4-BE49-F238E27FC236}">
                <a16:creationId xmlns:a16="http://schemas.microsoft.com/office/drawing/2014/main" id="{60109A02-8DAC-DE11-DB55-50E959CA7C0F}"/>
              </a:ext>
            </a:extLst>
          </p:cNvPr>
          <p:cNvSpPr txBox="1"/>
          <p:nvPr/>
        </p:nvSpPr>
        <p:spPr>
          <a:xfrm>
            <a:off x="9433243" y="3347840"/>
            <a:ext cx="1361514"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Fira Sans Extra Condensed SemiBold"/>
                <a:ea typeface="Fira Sans Extra Condensed SemiBold"/>
                <a:cs typeface="Fira Sans Extra Condensed SemiBold"/>
                <a:sym typeface="Fira Sans Extra Condensed SemiBold"/>
              </a:rPr>
              <a:t>Merkur</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325" name="Google Shape;325;p18" descr="Mujer chef con relleno sólido"/>
          <p:cNvPicPr preferRelativeResize="0"/>
          <p:nvPr/>
        </p:nvPicPr>
        <p:blipFill rotWithShape="1">
          <a:blip r:embed="rId4">
            <a:alphaModFix/>
          </a:blip>
          <a:srcRect/>
          <a:stretch/>
        </p:blipFill>
        <p:spPr>
          <a:xfrm>
            <a:off x="2399242" y="4375032"/>
            <a:ext cx="764762" cy="767452"/>
          </a:xfrm>
          <a:prstGeom prst="rect">
            <a:avLst/>
          </a:prstGeom>
          <a:noFill/>
          <a:ln>
            <a:noFill/>
          </a:ln>
        </p:spPr>
      </p:pic>
      <p:pic>
        <p:nvPicPr>
          <p:cNvPr id="323" name="Google Shape;323;p18" descr="Inteligencia artificial contorno"/>
          <p:cNvPicPr preferRelativeResize="0"/>
          <p:nvPr/>
        </p:nvPicPr>
        <p:blipFill rotWithShape="1">
          <a:blip r:embed="rId5">
            <a:alphaModFix/>
          </a:blip>
          <a:srcRect/>
          <a:stretch/>
        </p:blipFill>
        <p:spPr>
          <a:xfrm>
            <a:off x="5821077" y="3317306"/>
            <a:ext cx="840689" cy="898840"/>
          </a:xfrm>
          <a:prstGeom prst="rect">
            <a:avLst/>
          </a:prstGeom>
          <a:noFill/>
          <a:ln>
            <a:noFill/>
          </a:ln>
        </p:spPr>
      </p:pic>
      <p:pic>
        <p:nvPicPr>
          <p:cNvPr id="327" name="Google Shape;327;p18" descr="Insignia de portapapeles con relleno sólido"/>
          <p:cNvPicPr preferRelativeResize="0"/>
          <p:nvPr/>
        </p:nvPicPr>
        <p:blipFill rotWithShape="1">
          <a:blip r:embed="rId6">
            <a:alphaModFix/>
          </a:blip>
          <a:srcRect/>
          <a:stretch/>
        </p:blipFill>
        <p:spPr>
          <a:xfrm>
            <a:off x="4067954" y="3669315"/>
            <a:ext cx="834083" cy="722120"/>
          </a:xfrm>
          <a:prstGeom prst="rect">
            <a:avLst/>
          </a:prstGeom>
          <a:noFill/>
          <a:ln>
            <a:noFill/>
          </a:ln>
        </p:spPr>
      </p:pic>
      <p:pic>
        <p:nvPicPr>
          <p:cNvPr id="326" name="Google Shape;326;p18" descr="Portapapeles contorno"/>
          <p:cNvPicPr preferRelativeResize="0"/>
          <p:nvPr/>
        </p:nvPicPr>
        <p:blipFill rotWithShape="1">
          <a:blip r:embed="rId7">
            <a:alphaModFix/>
          </a:blip>
          <a:srcRect/>
          <a:stretch/>
        </p:blipFill>
        <p:spPr>
          <a:xfrm>
            <a:off x="7605029" y="3685480"/>
            <a:ext cx="713610" cy="633703"/>
          </a:xfrm>
          <a:prstGeom prst="rect">
            <a:avLst/>
          </a:prstGeom>
          <a:noFill/>
          <a:ln>
            <a:noFill/>
          </a:ln>
        </p:spPr>
      </p:pic>
      <p:pic>
        <p:nvPicPr>
          <p:cNvPr id="343" name="Gráfico 342" descr="Se vende con relleno sólido">
            <a:extLst>
              <a:ext uri="{FF2B5EF4-FFF2-40B4-BE49-F238E27FC236}">
                <a16:creationId xmlns:a16="http://schemas.microsoft.com/office/drawing/2014/main" id="{4EC32C45-C29B-E673-930B-3FBD20E2A5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2117" y="4368690"/>
            <a:ext cx="719100" cy="719100"/>
          </a:xfrm>
          <a:prstGeom prst="rect">
            <a:avLst/>
          </a:prstGeom>
        </p:spPr>
      </p:pic>
      <p:sp>
        <p:nvSpPr>
          <p:cNvPr id="346" name="Google Shape;794;p26">
            <a:extLst>
              <a:ext uri="{FF2B5EF4-FFF2-40B4-BE49-F238E27FC236}">
                <a16:creationId xmlns:a16="http://schemas.microsoft.com/office/drawing/2014/main" id="{8B911A8E-444A-B6CD-1243-DD7BF41374F6}"/>
              </a:ext>
            </a:extLst>
          </p:cNvPr>
          <p:cNvSpPr/>
          <p:nvPr/>
        </p:nvSpPr>
        <p:spPr>
          <a:xfrm>
            <a:off x="5362223" y="2236338"/>
            <a:ext cx="1863216" cy="804675"/>
          </a:xfrm>
          <a:prstGeom prst="roundRect">
            <a:avLst>
              <a:gd name="adj" fmla="val 50000"/>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94;p26">
            <a:extLst>
              <a:ext uri="{FF2B5EF4-FFF2-40B4-BE49-F238E27FC236}">
                <a16:creationId xmlns:a16="http://schemas.microsoft.com/office/drawing/2014/main" id="{803CD8E9-F164-8515-506F-EC669952D181}"/>
              </a:ext>
            </a:extLst>
          </p:cNvPr>
          <p:cNvSpPr/>
          <p:nvPr/>
        </p:nvSpPr>
        <p:spPr>
          <a:xfrm>
            <a:off x="9043824" y="3463203"/>
            <a:ext cx="1765034" cy="596019"/>
          </a:xfrm>
          <a:prstGeom prst="roundRect">
            <a:avLst>
              <a:gd name="adj" fmla="val 50000"/>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97;p26">
            <a:extLst>
              <a:ext uri="{FF2B5EF4-FFF2-40B4-BE49-F238E27FC236}">
                <a16:creationId xmlns:a16="http://schemas.microsoft.com/office/drawing/2014/main" id="{B5C43103-9E39-A4A6-9FFE-6CA1FE123ACE}"/>
              </a:ext>
            </a:extLst>
          </p:cNvPr>
          <p:cNvSpPr txBox="1"/>
          <p:nvPr/>
        </p:nvSpPr>
        <p:spPr>
          <a:xfrm>
            <a:off x="3443537" y="2689324"/>
            <a:ext cx="1654997" cy="24839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i="1" dirty="0">
                <a:solidFill>
                  <a:schemeClr val="tx1"/>
                </a:solidFill>
                <a:latin typeface="Work Sans" pitchFamily="2" charset="0"/>
                <a:ea typeface="Fira Sans Extra Condensed SemiBold"/>
                <a:cs typeface="Fira Sans Extra Condensed SemiBold"/>
                <a:sym typeface="Fira Sans Extra Condensed SemiBold"/>
              </a:rPr>
              <a:t>Contrato de aprendizaje</a:t>
            </a:r>
            <a:endParaRPr sz="2000" b="1" i="1" dirty="0">
              <a:solidFill>
                <a:schemeClr val="tx1"/>
              </a:solidFill>
              <a:latin typeface="Work Sans" pitchFamily="2" charset="0"/>
              <a:ea typeface="Fira Sans Extra Condensed SemiBold"/>
              <a:cs typeface="Fira Sans Extra Condensed SemiBold"/>
              <a:sym typeface="Fira Sans Extra Condensed SemiBold"/>
            </a:endParaRPr>
          </a:p>
        </p:txBody>
      </p:sp>
      <p:sp>
        <p:nvSpPr>
          <p:cNvPr id="349" name="Google Shape;797;p26">
            <a:extLst>
              <a:ext uri="{FF2B5EF4-FFF2-40B4-BE49-F238E27FC236}">
                <a16:creationId xmlns:a16="http://schemas.microsoft.com/office/drawing/2014/main" id="{6BB3148D-A278-8B59-9EA2-D40454F565DE}"/>
              </a:ext>
            </a:extLst>
          </p:cNvPr>
          <p:cNvSpPr txBox="1"/>
          <p:nvPr/>
        </p:nvSpPr>
        <p:spPr>
          <a:xfrm>
            <a:off x="5561986" y="2540807"/>
            <a:ext cx="1552539" cy="25593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i="1" dirty="0">
                <a:solidFill>
                  <a:schemeClr val="tx1"/>
                </a:solidFill>
                <a:latin typeface="Work Sans" pitchFamily="2" charset="0"/>
                <a:ea typeface="Fira Sans Extra Condensed SemiBold"/>
                <a:cs typeface="Fira Sans Extra Condensed SemiBold"/>
                <a:sym typeface="Fira Sans Extra Condensed SemiBold"/>
              </a:rPr>
              <a:t>Proyecto productivo</a:t>
            </a:r>
            <a:endParaRPr sz="2000" b="1" i="1" dirty="0">
              <a:solidFill>
                <a:schemeClr val="tx1"/>
              </a:solidFill>
              <a:latin typeface="Work Sans" pitchFamily="2" charset="0"/>
              <a:ea typeface="Fira Sans Extra Condensed SemiBold"/>
              <a:cs typeface="Fira Sans Extra Condensed SemiBold"/>
              <a:sym typeface="Fira Sans Extra Condensed SemiBold"/>
            </a:endParaRPr>
          </a:p>
        </p:txBody>
      </p:sp>
      <p:sp>
        <p:nvSpPr>
          <p:cNvPr id="350" name="Google Shape;794;p26">
            <a:extLst>
              <a:ext uri="{FF2B5EF4-FFF2-40B4-BE49-F238E27FC236}">
                <a16:creationId xmlns:a16="http://schemas.microsoft.com/office/drawing/2014/main" id="{F9AC113E-27E4-E5C0-11DE-0AE1BAD5682F}"/>
              </a:ext>
            </a:extLst>
          </p:cNvPr>
          <p:cNvSpPr/>
          <p:nvPr/>
        </p:nvSpPr>
        <p:spPr>
          <a:xfrm>
            <a:off x="7292498" y="2487524"/>
            <a:ext cx="1765034" cy="804675"/>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97;p26">
            <a:extLst>
              <a:ext uri="{FF2B5EF4-FFF2-40B4-BE49-F238E27FC236}">
                <a16:creationId xmlns:a16="http://schemas.microsoft.com/office/drawing/2014/main" id="{CFE683CB-5298-A675-3171-3FB95CB4A6B0}"/>
              </a:ext>
            </a:extLst>
          </p:cNvPr>
          <p:cNvSpPr txBox="1"/>
          <p:nvPr/>
        </p:nvSpPr>
        <p:spPr>
          <a:xfrm>
            <a:off x="7530438" y="2801463"/>
            <a:ext cx="1358868"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i="1" dirty="0">
                <a:solidFill>
                  <a:schemeClr val="tx1"/>
                </a:solidFill>
                <a:latin typeface="Work Sans" pitchFamily="2" charset="0"/>
                <a:ea typeface="Fira Sans Extra Condensed SemiBold"/>
                <a:cs typeface="Fira Sans Extra Condensed SemiBold"/>
                <a:sym typeface="Fira Sans Extra Condensed SemiBold"/>
              </a:rPr>
              <a:t>Vinculo Formativo (Pasantía)</a:t>
            </a:r>
            <a:endParaRPr sz="2000" b="1" i="1" dirty="0">
              <a:solidFill>
                <a:schemeClr val="tx1"/>
              </a:solidFill>
              <a:latin typeface="Work Sans" pitchFamily="2" charset="0"/>
              <a:ea typeface="Fira Sans Extra Condensed SemiBold"/>
              <a:cs typeface="Fira Sans Extra Condensed SemiBold"/>
              <a:sym typeface="Fira Sans Extra Condensed SemiBold"/>
            </a:endParaRPr>
          </a:p>
        </p:txBody>
      </p:sp>
      <p:sp>
        <p:nvSpPr>
          <p:cNvPr id="354" name="Google Shape;797;p26">
            <a:extLst>
              <a:ext uri="{FF2B5EF4-FFF2-40B4-BE49-F238E27FC236}">
                <a16:creationId xmlns:a16="http://schemas.microsoft.com/office/drawing/2014/main" id="{9A7A0B42-0E44-0E21-CD46-360C8E89BE66}"/>
              </a:ext>
            </a:extLst>
          </p:cNvPr>
          <p:cNvSpPr txBox="1"/>
          <p:nvPr/>
        </p:nvSpPr>
        <p:spPr>
          <a:xfrm>
            <a:off x="9253236" y="3641949"/>
            <a:ext cx="1358868"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i="1" dirty="0">
                <a:solidFill>
                  <a:schemeClr val="tx1"/>
                </a:solidFill>
                <a:latin typeface="Work Sans" pitchFamily="2" charset="0"/>
                <a:ea typeface="Fira Sans Extra Condensed SemiBold"/>
                <a:cs typeface="Fira Sans Extra Condensed SemiBold"/>
                <a:sym typeface="Fira Sans Extra Condensed SemiBold"/>
              </a:rPr>
              <a:t>Monitoría</a:t>
            </a:r>
            <a:endParaRPr sz="2000" b="1" i="1" dirty="0">
              <a:solidFill>
                <a:schemeClr val="tx1"/>
              </a:solidFill>
              <a:latin typeface="Work Sans" pitchFamily="2" charset="0"/>
              <a:ea typeface="Fira Sans Extra Condensed SemiBold"/>
              <a:cs typeface="Fira Sans Extra Condensed SemiBold"/>
              <a:sym typeface="Fira Sans Extra Condensed SemiBold"/>
            </a:endParaRPr>
          </a:p>
        </p:txBody>
      </p:sp>
      <p:sp>
        <p:nvSpPr>
          <p:cNvPr id="33" name="Google Shape;794;p26">
            <a:extLst>
              <a:ext uri="{FF2B5EF4-FFF2-40B4-BE49-F238E27FC236}">
                <a16:creationId xmlns:a16="http://schemas.microsoft.com/office/drawing/2014/main" id="{EB333BD8-6E48-26D5-433D-F18E251C0AEB}"/>
              </a:ext>
            </a:extLst>
          </p:cNvPr>
          <p:cNvSpPr/>
          <p:nvPr/>
        </p:nvSpPr>
        <p:spPr>
          <a:xfrm>
            <a:off x="198647" y="4269420"/>
            <a:ext cx="1765034" cy="80467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26">
            <a:extLst>
              <a:ext uri="{FF2B5EF4-FFF2-40B4-BE49-F238E27FC236}">
                <a16:creationId xmlns:a16="http://schemas.microsoft.com/office/drawing/2014/main" id="{3B7EBB7D-4800-CDD9-1669-743F87D2DD11}"/>
              </a:ext>
            </a:extLst>
          </p:cNvPr>
          <p:cNvSpPr txBox="1"/>
          <p:nvPr/>
        </p:nvSpPr>
        <p:spPr>
          <a:xfrm>
            <a:off x="244808" y="4504460"/>
            <a:ext cx="1654997" cy="24839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s-ES" sz="1400" b="1" i="1" dirty="0">
                <a:solidFill>
                  <a:schemeClr val="tx1"/>
                </a:solidFill>
                <a:latin typeface="Work Sans" pitchFamily="2" charset="0"/>
                <a:ea typeface="Fira Sans Extra Condensed SemiBold"/>
                <a:cs typeface="Fira Sans Extra Condensed SemiBold"/>
                <a:sym typeface="Fira Sans Extra Condensed SemiBold"/>
              </a:rPr>
              <a:t>Prácticas en la economía popular y/o campesina</a:t>
            </a:r>
          </a:p>
        </p:txBody>
      </p:sp>
      <p:grpSp>
        <p:nvGrpSpPr>
          <p:cNvPr id="35" name="Google Shape;732;p26">
            <a:extLst>
              <a:ext uri="{FF2B5EF4-FFF2-40B4-BE49-F238E27FC236}">
                <a16:creationId xmlns:a16="http://schemas.microsoft.com/office/drawing/2014/main" id="{9B1AB541-0292-D965-1951-A9681A93B628}"/>
              </a:ext>
            </a:extLst>
          </p:cNvPr>
          <p:cNvGrpSpPr/>
          <p:nvPr/>
        </p:nvGrpSpPr>
        <p:grpSpPr>
          <a:xfrm>
            <a:off x="1665006" y="6056596"/>
            <a:ext cx="366682" cy="435510"/>
            <a:chOff x="1418677" y="4145769"/>
            <a:chExt cx="374327" cy="435510"/>
          </a:xfrm>
        </p:grpSpPr>
        <p:sp>
          <p:nvSpPr>
            <p:cNvPr id="36" name="Google Shape;733;p26">
              <a:extLst>
                <a:ext uri="{FF2B5EF4-FFF2-40B4-BE49-F238E27FC236}">
                  <a16:creationId xmlns:a16="http://schemas.microsoft.com/office/drawing/2014/main" id="{4771FAF7-50EF-16A7-32C8-F448FCEE0AC9}"/>
                </a:ext>
              </a:extLst>
            </p:cNvPr>
            <p:cNvSpPr/>
            <p:nvPr/>
          </p:nvSpPr>
          <p:spPr>
            <a:xfrm>
              <a:off x="1582235" y="4382583"/>
              <a:ext cx="116442" cy="102343"/>
            </a:xfrm>
            <a:custGeom>
              <a:avLst/>
              <a:gdLst/>
              <a:ahLst/>
              <a:cxnLst/>
              <a:rect l="l" t="t" r="r" b="b"/>
              <a:pathLst>
                <a:path w="3675" h="3230" extrusionOk="0">
                  <a:moveTo>
                    <a:pt x="1830" y="1"/>
                  </a:moveTo>
                  <a:cubicBezTo>
                    <a:pt x="1514" y="1"/>
                    <a:pt x="1196" y="93"/>
                    <a:pt x="919" y="285"/>
                  </a:cubicBezTo>
                  <a:cubicBezTo>
                    <a:pt x="191" y="792"/>
                    <a:pt x="1" y="1805"/>
                    <a:pt x="508" y="2534"/>
                  </a:cubicBezTo>
                  <a:cubicBezTo>
                    <a:pt x="822" y="2985"/>
                    <a:pt x="1331" y="3230"/>
                    <a:pt x="1846" y="3230"/>
                  </a:cubicBezTo>
                  <a:cubicBezTo>
                    <a:pt x="2161" y="3230"/>
                    <a:pt x="2479" y="3138"/>
                    <a:pt x="2756" y="2945"/>
                  </a:cubicBezTo>
                  <a:cubicBezTo>
                    <a:pt x="3485" y="2439"/>
                    <a:pt x="3675" y="1425"/>
                    <a:pt x="3168" y="697"/>
                  </a:cubicBezTo>
                  <a:cubicBezTo>
                    <a:pt x="2854" y="245"/>
                    <a:pt x="2345" y="1"/>
                    <a:pt x="1830"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4;p26">
              <a:extLst>
                <a:ext uri="{FF2B5EF4-FFF2-40B4-BE49-F238E27FC236}">
                  <a16:creationId xmlns:a16="http://schemas.microsoft.com/office/drawing/2014/main" id="{531BD967-216B-C35B-FF68-F6029672ACBE}"/>
                </a:ext>
              </a:extLst>
            </p:cNvPr>
            <p:cNvSpPr/>
            <p:nvPr/>
          </p:nvSpPr>
          <p:spPr>
            <a:xfrm>
              <a:off x="1418677" y="4145769"/>
              <a:ext cx="116442" cy="102628"/>
            </a:xfrm>
            <a:custGeom>
              <a:avLst/>
              <a:gdLst/>
              <a:ahLst/>
              <a:cxnLst/>
              <a:rect l="l" t="t" r="r" b="b"/>
              <a:pathLst>
                <a:path w="3675" h="3239" extrusionOk="0">
                  <a:moveTo>
                    <a:pt x="1844" y="1"/>
                  </a:moveTo>
                  <a:cubicBezTo>
                    <a:pt x="1529" y="1"/>
                    <a:pt x="1208" y="93"/>
                    <a:pt x="919" y="285"/>
                  </a:cubicBezTo>
                  <a:cubicBezTo>
                    <a:pt x="191" y="792"/>
                    <a:pt x="1" y="1805"/>
                    <a:pt x="508" y="2534"/>
                  </a:cubicBezTo>
                  <a:cubicBezTo>
                    <a:pt x="818" y="2999"/>
                    <a:pt x="1317" y="3239"/>
                    <a:pt x="1826" y="3239"/>
                  </a:cubicBezTo>
                  <a:cubicBezTo>
                    <a:pt x="2148" y="3239"/>
                    <a:pt x="2473" y="3142"/>
                    <a:pt x="2756" y="2946"/>
                  </a:cubicBezTo>
                  <a:cubicBezTo>
                    <a:pt x="3516" y="2439"/>
                    <a:pt x="3675" y="1457"/>
                    <a:pt x="3168" y="697"/>
                  </a:cubicBezTo>
                  <a:cubicBezTo>
                    <a:pt x="2854" y="245"/>
                    <a:pt x="2357" y="1"/>
                    <a:pt x="1844"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5;p26">
              <a:extLst>
                <a:ext uri="{FF2B5EF4-FFF2-40B4-BE49-F238E27FC236}">
                  <a16:creationId xmlns:a16="http://schemas.microsoft.com/office/drawing/2014/main" id="{A37ADCB6-3EB8-8659-AF64-9ABC94B2E3BA}"/>
                </a:ext>
              </a:extLst>
            </p:cNvPr>
            <p:cNvSpPr/>
            <p:nvPr/>
          </p:nvSpPr>
          <p:spPr>
            <a:xfrm>
              <a:off x="1488923" y="4255431"/>
              <a:ext cx="304081" cy="325849"/>
            </a:xfrm>
            <a:custGeom>
              <a:avLst/>
              <a:gdLst/>
              <a:ahLst/>
              <a:cxnLst/>
              <a:rect l="l" t="t" r="r" b="b"/>
              <a:pathLst>
                <a:path w="9597" h="10284" extrusionOk="0">
                  <a:moveTo>
                    <a:pt x="4783" y="2651"/>
                  </a:moveTo>
                  <a:cubicBezTo>
                    <a:pt x="4973" y="2651"/>
                    <a:pt x="5131" y="2683"/>
                    <a:pt x="5321" y="2715"/>
                  </a:cubicBezTo>
                  <a:cubicBezTo>
                    <a:pt x="6113" y="2841"/>
                    <a:pt x="6778" y="3285"/>
                    <a:pt x="7221" y="3950"/>
                  </a:cubicBezTo>
                  <a:cubicBezTo>
                    <a:pt x="7665" y="4583"/>
                    <a:pt x="7855" y="5375"/>
                    <a:pt x="7696" y="6167"/>
                  </a:cubicBezTo>
                  <a:cubicBezTo>
                    <a:pt x="7570" y="6927"/>
                    <a:pt x="7126" y="7623"/>
                    <a:pt x="6461" y="8067"/>
                  </a:cubicBezTo>
                  <a:cubicBezTo>
                    <a:pt x="5969" y="8412"/>
                    <a:pt x="5380" y="8584"/>
                    <a:pt x="4771" y="8584"/>
                  </a:cubicBezTo>
                  <a:cubicBezTo>
                    <a:pt x="4596" y="8584"/>
                    <a:pt x="4420" y="8570"/>
                    <a:pt x="4244" y="8542"/>
                  </a:cubicBezTo>
                  <a:cubicBezTo>
                    <a:pt x="3484" y="8383"/>
                    <a:pt x="2819" y="7940"/>
                    <a:pt x="2344" y="7307"/>
                  </a:cubicBezTo>
                  <a:cubicBezTo>
                    <a:pt x="1901" y="6642"/>
                    <a:pt x="1743" y="5882"/>
                    <a:pt x="1869" y="5090"/>
                  </a:cubicBezTo>
                  <a:cubicBezTo>
                    <a:pt x="2028" y="4330"/>
                    <a:pt x="2471" y="3633"/>
                    <a:pt x="3104" y="3190"/>
                  </a:cubicBezTo>
                  <a:cubicBezTo>
                    <a:pt x="3611" y="2841"/>
                    <a:pt x="4181" y="2651"/>
                    <a:pt x="4783" y="2651"/>
                  </a:cubicBezTo>
                  <a:close/>
                  <a:moveTo>
                    <a:pt x="2079" y="1"/>
                  </a:moveTo>
                  <a:cubicBezTo>
                    <a:pt x="1743" y="1"/>
                    <a:pt x="1402" y="100"/>
                    <a:pt x="1109" y="308"/>
                  </a:cubicBezTo>
                  <a:cubicBezTo>
                    <a:pt x="349" y="846"/>
                    <a:pt x="159" y="1891"/>
                    <a:pt x="697" y="2651"/>
                  </a:cubicBezTo>
                  <a:lnTo>
                    <a:pt x="951" y="3031"/>
                  </a:lnTo>
                  <a:cubicBezTo>
                    <a:pt x="602" y="3570"/>
                    <a:pt x="349" y="4140"/>
                    <a:pt x="222" y="4805"/>
                  </a:cubicBezTo>
                  <a:cubicBezTo>
                    <a:pt x="1" y="6008"/>
                    <a:pt x="286" y="7243"/>
                    <a:pt x="983" y="8257"/>
                  </a:cubicBezTo>
                  <a:cubicBezTo>
                    <a:pt x="1679" y="9302"/>
                    <a:pt x="2724" y="9967"/>
                    <a:pt x="3959" y="10189"/>
                  </a:cubicBezTo>
                  <a:cubicBezTo>
                    <a:pt x="4244" y="10252"/>
                    <a:pt x="4529" y="10284"/>
                    <a:pt x="4814" y="10284"/>
                  </a:cubicBezTo>
                  <a:cubicBezTo>
                    <a:pt x="5733" y="10284"/>
                    <a:pt x="6651" y="9999"/>
                    <a:pt x="7443" y="9460"/>
                  </a:cubicBezTo>
                  <a:cubicBezTo>
                    <a:pt x="8456" y="8732"/>
                    <a:pt x="9153" y="7687"/>
                    <a:pt x="9375" y="6452"/>
                  </a:cubicBezTo>
                  <a:cubicBezTo>
                    <a:pt x="9597" y="5248"/>
                    <a:pt x="9311" y="4013"/>
                    <a:pt x="8615" y="3000"/>
                  </a:cubicBezTo>
                  <a:cubicBezTo>
                    <a:pt x="7918" y="1955"/>
                    <a:pt x="6841" y="1290"/>
                    <a:pt x="5638" y="1068"/>
                  </a:cubicBezTo>
                  <a:cubicBezTo>
                    <a:pt x="5346" y="1012"/>
                    <a:pt x="5061" y="987"/>
                    <a:pt x="4779" y="987"/>
                  </a:cubicBezTo>
                  <a:cubicBezTo>
                    <a:pt x="4417" y="987"/>
                    <a:pt x="4062" y="1029"/>
                    <a:pt x="3706" y="1100"/>
                  </a:cubicBezTo>
                  <a:lnTo>
                    <a:pt x="3453" y="720"/>
                  </a:lnTo>
                  <a:cubicBezTo>
                    <a:pt x="3141" y="253"/>
                    <a:pt x="2615" y="1"/>
                    <a:pt x="2079"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756;p26">
            <a:extLst>
              <a:ext uri="{FF2B5EF4-FFF2-40B4-BE49-F238E27FC236}">
                <a16:creationId xmlns:a16="http://schemas.microsoft.com/office/drawing/2014/main" id="{86D850FC-AED1-7A94-63D5-006E43D20B18}"/>
              </a:ext>
            </a:extLst>
          </p:cNvPr>
          <p:cNvGrpSpPr/>
          <p:nvPr/>
        </p:nvGrpSpPr>
        <p:grpSpPr>
          <a:xfrm>
            <a:off x="844084" y="5040806"/>
            <a:ext cx="1020340" cy="1026879"/>
            <a:chOff x="603791" y="3206179"/>
            <a:chExt cx="1041613" cy="1026879"/>
          </a:xfrm>
        </p:grpSpPr>
        <p:sp>
          <p:nvSpPr>
            <p:cNvPr id="40" name="Google Shape;757;p26">
              <a:extLst>
                <a:ext uri="{FF2B5EF4-FFF2-40B4-BE49-F238E27FC236}">
                  <a16:creationId xmlns:a16="http://schemas.microsoft.com/office/drawing/2014/main" id="{53A3A011-2F64-908C-06F2-D7005395AA06}"/>
                </a:ext>
              </a:extLst>
            </p:cNvPr>
            <p:cNvSpPr/>
            <p:nvPr/>
          </p:nvSpPr>
          <p:spPr>
            <a:xfrm>
              <a:off x="603791" y="3206179"/>
              <a:ext cx="1041613" cy="1026879"/>
            </a:xfrm>
            <a:custGeom>
              <a:avLst/>
              <a:gdLst/>
              <a:ahLst/>
              <a:cxnLst/>
              <a:rect l="l" t="t" r="r" b="b"/>
              <a:pathLst>
                <a:path w="32874" h="32409" extrusionOk="0">
                  <a:moveTo>
                    <a:pt x="16434" y="1"/>
                  </a:moveTo>
                  <a:cubicBezTo>
                    <a:pt x="16298" y="1"/>
                    <a:pt x="16162" y="2"/>
                    <a:pt x="16025" y="6"/>
                  </a:cubicBezTo>
                  <a:cubicBezTo>
                    <a:pt x="7063" y="227"/>
                    <a:pt x="1" y="7670"/>
                    <a:pt x="254" y="16600"/>
                  </a:cubicBezTo>
                  <a:cubicBezTo>
                    <a:pt x="472" y="25425"/>
                    <a:pt x="7692" y="32408"/>
                    <a:pt x="16440" y="32408"/>
                  </a:cubicBezTo>
                  <a:cubicBezTo>
                    <a:pt x="16576" y="32408"/>
                    <a:pt x="16712" y="32406"/>
                    <a:pt x="16849" y="32403"/>
                  </a:cubicBezTo>
                  <a:cubicBezTo>
                    <a:pt x="25811" y="32150"/>
                    <a:pt x="32873" y="24739"/>
                    <a:pt x="32620" y="15777"/>
                  </a:cubicBezTo>
                  <a:cubicBezTo>
                    <a:pt x="32401" y="6983"/>
                    <a:pt x="25182" y="1"/>
                    <a:pt x="16434" y="1"/>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8;p26">
              <a:extLst>
                <a:ext uri="{FF2B5EF4-FFF2-40B4-BE49-F238E27FC236}">
                  <a16:creationId xmlns:a16="http://schemas.microsoft.com/office/drawing/2014/main" id="{8C0A97BB-84B5-717F-11F3-41EB2C299C5C}"/>
                </a:ext>
              </a:extLst>
            </p:cNvPr>
            <p:cNvSpPr/>
            <p:nvPr/>
          </p:nvSpPr>
          <p:spPr>
            <a:xfrm>
              <a:off x="685079" y="3323160"/>
              <a:ext cx="879037" cy="792917"/>
            </a:xfrm>
            <a:custGeom>
              <a:avLst/>
              <a:gdLst/>
              <a:ahLst/>
              <a:cxnLst/>
              <a:rect l="l" t="t" r="r" b="b"/>
              <a:pathLst>
                <a:path w="27743" h="25025" extrusionOk="0">
                  <a:moveTo>
                    <a:pt x="13911" y="1"/>
                  </a:moveTo>
                  <a:cubicBezTo>
                    <a:pt x="12832" y="1"/>
                    <a:pt x="11734" y="142"/>
                    <a:pt x="10641" y="437"/>
                  </a:cubicBezTo>
                  <a:cubicBezTo>
                    <a:pt x="3959" y="2211"/>
                    <a:pt x="0" y="9051"/>
                    <a:pt x="1774" y="15733"/>
                  </a:cubicBezTo>
                  <a:cubicBezTo>
                    <a:pt x="3261" y="21336"/>
                    <a:pt x="8332" y="25024"/>
                    <a:pt x="13870" y="25024"/>
                  </a:cubicBezTo>
                  <a:cubicBezTo>
                    <a:pt x="14937" y="25024"/>
                    <a:pt x="16022" y="24887"/>
                    <a:pt x="17101" y="24601"/>
                  </a:cubicBezTo>
                  <a:cubicBezTo>
                    <a:pt x="23752" y="22827"/>
                    <a:pt x="27742" y="15955"/>
                    <a:pt x="25937" y="9273"/>
                  </a:cubicBezTo>
                  <a:cubicBezTo>
                    <a:pt x="24454" y="3684"/>
                    <a:pt x="19426" y="1"/>
                    <a:pt x="139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759;p26">
              <a:extLst>
                <a:ext uri="{FF2B5EF4-FFF2-40B4-BE49-F238E27FC236}">
                  <a16:creationId xmlns:a16="http://schemas.microsoft.com/office/drawing/2014/main" id="{109E3D5D-B7CE-BB4B-E160-D71F851FA30E}"/>
                </a:ext>
              </a:extLst>
            </p:cNvPr>
            <p:cNvGrpSpPr/>
            <p:nvPr/>
          </p:nvGrpSpPr>
          <p:grpSpPr>
            <a:xfrm>
              <a:off x="702639" y="3297591"/>
              <a:ext cx="843917" cy="844056"/>
              <a:chOff x="3802620" y="1176257"/>
              <a:chExt cx="1538872" cy="1539406"/>
            </a:xfrm>
          </p:grpSpPr>
          <p:sp>
            <p:nvSpPr>
              <p:cNvPr id="43" name="Google Shape;760;p26">
                <a:extLst>
                  <a:ext uri="{FF2B5EF4-FFF2-40B4-BE49-F238E27FC236}">
                    <a16:creationId xmlns:a16="http://schemas.microsoft.com/office/drawing/2014/main" id="{097B0705-BC9C-8784-BC99-6068B80B8113}"/>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61;p26">
                <a:extLst>
                  <a:ext uri="{FF2B5EF4-FFF2-40B4-BE49-F238E27FC236}">
                    <a16:creationId xmlns:a16="http://schemas.microsoft.com/office/drawing/2014/main" id="{D08EE687-174F-A5F7-829D-C83750EDCCA4}"/>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325;p18" descr="Mujer chef con relleno sólido">
            <a:extLst>
              <a:ext uri="{FF2B5EF4-FFF2-40B4-BE49-F238E27FC236}">
                <a16:creationId xmlns:a16="http://schemas.microsoft.com/office/drawing/2014/main" id="{9FA6F5AD-6D01-226D-1962-23C0CEAA67B1}"/>
              </a:ext>
            </a:extLst>
          </p:cNvPr>
          <p:cNvPicPr preferRelativeResize="0"/>
          <p:nvPr/>
        </p:nvPicPr>
        <p:blipFill rotWithShape="1">
          <a:blip r:embed="rId4">
            <a:alphaModFix/>
          </a:blip>
          <a:srcRect/>
          <a:stretch/>
        </p:blipFill>
        <p:spPr>
          <a:xfrm>
            <a:off x="1007845" y="5154273"/>
            <a:ext cx="764762" cy="767452"/>
          </a:xfrm>
          <a:prstGeom prst="rect">
            <a:avLst/>
          </a:prstGeom>
          <a:noFill/>
          <a:ln>
            <a:noFill/>
          </a:ln>
        </p:spPr>
      </p:pic>
      <p:grpSp>
        <p:nvGrpSpPr>
          <p:cNvPr id="46" name="Google Shape;767;p26">
            <a:extLst>
              <a:ext uri="{FF2B5EF4-FFF2-40B4-BE49-F238E27FC236}">
                <a16:creationId xmlns:a16="http://schemas.microsoft.com/office/drawing/2014/main" id="{A626CAEB-BB89-5EE5-DAD9-CD2265496821}"/>
              </a:ext>
            </a:extLst>
          </p:cNvPr>
          <p:cNvGrpSpPr/>
          <p:nvPr/>
        </p:nvGrpSpPr>
        <p:grpSpPr>
          <a:xfrm>
            <a:off x="10272045" y="5543315"/>
            <a:ext cx="1103894" cy="1026562"/>
            <a:chOff x="5753384" y="2469598"/>
            <a:chExt cx="1126909" cy="1026562"/>
          </a:xfrm>
        </p:grpSpPr>
        <p:sp>
          <p:nvSpPr>
            <p:cNvPr id="47" name="Google Shape;768;p26">
              <a:extLst>
                <a:ext uri="{FF2B5EF4-FFF2-40B4-BE49-F238E27FC236}">
                  <a16:creationId xmlns:a16="http://schemas.microsoft.com/office/drawing/2014/main" id="{57AA0774-AA69-7BEA-856B-1CD8B7D101F5}"/>
                </a:ext>
              </a:extLst>
            </p:cNvPr>
            <p:cNvSpPr/>
            <p:nvPr/>
          </p:nvSpPr>
          <p:spPr>
            <a:xfrm>
              <a:off x="5753384" y="2469598"/>
              <a:ext cx="1126909" cy="1026562"/>
            </a:xfrm>
            <a:custGeom>
              <a:avLst/>
              <a:gdLst/>
              <a:ahLst/>
              <a:cxnLst/>
              <a:rect l="l" t="t" r="r" b="b"/>
              <a:pathLst>
                <a:path w="35566" h="32399" extrusionOk="0">
                  <a:moveTo>
                    <a:pt x="17771" y="1"/>
                  </a:moveTo>
                  <a:cubicBezTo>
                    <a:pt x="13626" y="1"/>
                    <a:pt x="9486" y="1584"/>
                    <a:pt x="6335" y="4751"/>
                  </a:cubicBezTo>
                  <a:cubicBezTo>
                    <a:pt x="1" y="11085"/>
                    <a:pt x="1" y="21346"/>
                    <a:pt x="6335" y="27648"/>
                  </a:cubicBezTo>
                  <a:cubicBezTo>
                    <a:pt x="9486" y="30815"/>
                    <a:pt x="13626" y="32398"/>
                    <a:pt x="17771" y="32398"/>
                  </a:cubicBezTo>
                  <a:cubicBezTo>
                    <a:pt x="21916" y="32398"/>
                    <a:pt x="26064" y="30815"/>
                    <a:pt x="29231" y="27648"/>
                  </a:cubicBezTo>
                  <a:cubicBezTo>
                    <a:pt x="35565" y="21346"/>
                    <a:pt x="35565" y="11085"/>
                    <a:pt x="29231" y="4751"/>
                  </a:cubicBezTo>
                  <a:cubicBezTo>
                    <a:pt x="26064" y="1584"/>
                    <a:pt x="21916" y="1"/>
                    <a:pt x="17771" y="1"/>
                  </a:cubicBezTo>
                  <a:close/>
                </a:path>
              </a:pathLst>
            </a:custGeom>
            <a:gradFill>
              <a:gsLst>
                <a:gs pos="0">
                  <a:schemeClr val="accent3"/>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9;p26">
              <a:extLst>
                <a:ext uri="{FF2B5EF4-FFF2-40B4-BE49-F238E27FC236}">
                  <a16:creationId xmlns:a16="http://schemas.microsoft.com/office/drawing/2014/main" id="{BDC162CF-43CD-FF18-A064-8BF93E64AF4A}"/>
                </a:ext>
              </a:extLst>
            </p:cNvPr>
            <p:cNvSpPr/>
            <p:nvPr/>
          </p:nvSpPr>
          <p:spPr>
            <a:xfrm>
              <a:off x="5883340" y="2586563"/>
              <a:ext cx="866997" cy="792632"/>
            </a:xfrm>
            <a:custGeom>
              <a:avLst/>
              <a:gdLst/>
              <a:ahLst/>
              <a:cxnLst/>
              <a:rect l="l" t="t" r="r" b="b"/>
              <a:pathLst>
                <a:path w="27363" h="25016" extrusionOk="0">
                  <a:moveTo>
                    <a:pt x="13668" y="1"/>
                  </a:moveTo>
                  <a:cubicBezTo>
                    <a:pt x="7907" y="1"/>
                    <a:pt x="2722" y="4020"/>
                    <a:pt x="1457" y="9880"/>
                  </a:cubicBezTo>
                  <a:cubicBezTo>
                    <a:pt x="0" y="16625"/>
                    <a:pt x="4307" y="23276"/>
                    <a:pt x="11053" y="24732"/>
                  </a:cubicBezTo>
                  <a:cubicBezTo>
                    <a:pt x="11943" y="24924"/>
                    <a:pt x="12831" y="25016"/>
                    <a:pt x="13705" y="25016"/>
                  </a:cubicBezTo>
                  <a:cubicBezTo>
                    <a:pt x="19487" y="25016"/>
                    <a:pt x="24667" y="20996"/>
                    <a:pt x="25905" y="15137"/>
                  </a:cubicBezTo>
                  <a:cubicBezTo>
                    <a:pt x="27362" y="8360"/>
                    <a:pt x="23055" y="1709"/>
                    <a:pt x="16310" y="284"/>
                  </a:cubicBezTo>
                  <a:cubicBezTo>
                    <a:pt x="15424" y="93"/>
                    <a:pt x="14539" y="1"/>
                    <a:pt x="13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770;p26">
              <a:extLst>
                <a:ext uri="{FF2B5EF4-FFF2-40B4-BE49-F238E27FC236}">
                  <a16:creationId xmlns:a16="http://schemas.microsoft.com/office/drawing/2014/main" id="{8CE2C1B8-8099-DA7C-2EF9-72945CF94A11}"/>
                </a:ext>
              </a:extLst>
            </p:cNvPr>
            <p:cNvGrpSpPr/>
            <p:nvPr/>
          </p:nvGrpSpPr>
          <p:grpSpPr>
            <a:xfrm>
              <a:off x="5894880" y="2560851"/>
              <a:ext cx="843917" cy="844056"/>
              <a:chOff x="3802620" y="1176257"/>
              <a:chExt cx="1538872" cy="1539406"/>
            </a:xfrm>
          </p:grpSpPr>
          <p:sp>
            <p:nvSpPr>
              <p:cNvPr id="50" name="Google Shape;771;p26">
                <a:extLst>
                  <a:ext uri="{FF2B5EF4-FFF2-40B4-BE49-F238E27FC236}">
                    <a16:creationId xmlns:a16="http://schemas.microsoft.com/office/drawing/2014/main" id="{CE688F38-8ABA-7B54-0F99-F92CEBB46BE5}"/>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2;p26">
                <a:extLst>
                  <a:ext uri="{FF2B5EF4-FFF2-40B4-BE49-F238E27FC236}">
                    <a16:creationId xmlns:a16="http://schemas.microsoft.com/office/drawing/2014/main" id="{FCCCF796-B430-6D43-AE22-DBAABC8AC773}"/>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 name="Google Shape;326;p18" descr="Portapapeles contorno">
            <a:extLst>
              <a:ext uri="{FF2B5EF4-FFF2-40B4-BE49-F238E27FC236}">
                <a16:creationId xmlns:a16="http://schemas.microsoft.com/office/drawing/2014/main" id="{CC08A107-C73A-6249-F91E-383C3D1387DC}"/>
              </a:ext>
            </a:extLst>
          </p:cNvPr>
          <p:cNvPicPr preferRelativeResize="0"/>
          <p:nvPr/>
        </p:nvPicPr>
        <p:blipFill rotWithShape="1">
          <a:blip r:embed="rId7">
            <a:alphaModFix/>
          </a:blip>
          <a:srcRect/>
          <a:stretch/>
        </p:blipFill>
        <p:spPr>
          <a:xfrm>
            <a:off x="10542132" y="5729321"/>
            <a:ext cx="713610" cy="633703"/>
          </a:xfrm>
          <a:prstGeom prst="rect">
            <a:avLst/>
          </a:prstGeom>
          <a:noFill/>
          <a:ln>
            <a:noFill/>
          </a:ln>
        </p:spPr>
      </p:pic>
      <p:sp>
        <p:nvSpPr>
          <p:cNvPr id="53" name="Google Shape;794;p26">
            <a:extLst>
              <a:ext uri="{FF2B5EF4-FFF2-40B4-BE49-F238E27FC236}">
                <a16:creationId xmlns:a16="http://schemas.microsoft.com/office/drawing/2014/main" id="{968E23BF-3929-0E55-3F85-8EA4D3BF66EC}"/>
              </a:ext>
            </a:extLst>
          </p:cNvPr>
          <p:cNvSpPr/>
          <p:nvPr/>
        </p:nvSpPr>
        <p:spPr>
          <a:xfrm>
            <a:off x="10229601" y="4531365"/>
            <a:ext cx="1765034" cy="80467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7;p26">
            <a:extLst>
              <a:ext uri="{FF2B5EF4-FFF2-40B4-BE49-F238E27FC236}">
                <a16:creationId xmlns:a16="http://schemas.microsoft.com/office/drawing/2014/main" id="{F6FEAC63-D054-FE67-B458-146B49FA17D2}"/>
              </a:ext>
            </a:extLst>
          </p:cNvPr>
          <p:cNvSpPr txBox="1"/>
          <p:nvPr/>
        </p:nvSpPr>
        <p:spPr>
          <a:xfrm>
            <a:off x="10139033" y="4635515"/>
            <a:ext cx="2034186" cy="516858"/>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b="1" i="1" dirty="0">
              <a:solidFill>
                <a:schemeClr val="tx1"/>
              </a:solidFill>
              <a:latin typeface="Work Sans" pitchFamily="2" charset="0"/>
              <a:ea typeface="Fira Sans Extra Condensed SemiBold"/>
              <a:cs typeface="Fira Sans Extra Condensed SemiBold"/>
              <a:sym typeface="Fira Sans Extra Condensed SemiBold"/>
            </a:endParaRPr>
          </a:p>
        </p:txBody>
      </p:sp>
      <p:sp>
        <p:nvSpPr>
          <p:cNvPr id="55" name="Título 1">
            <a:extLst>
              <a:ext uri="{FF2B5EF4-FFF2-40B4-BE49-F238E27FC236}">
                <a16:creationId xmlns:a16="http://schemas.microsoft.com/office/drawing/2014/main" id="{B7548228-150B-C887-CE4B-AA0126D95CB8}"/>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3600" b="1" i="0" u="none" strike="noStrike" kern="1200" cap="none" spc="0" normalizeH="0" baseline="0" noProof="0" dirty="0">
                <a:ln>
                  <a:noFill/>
                </a:ln>
                <a:solidFill>
                  <a:prstClr val="white"/>
                </a:solidFill>
                <a:effectLst/>
                <a:uLnTx/>
                <a:uFillTx/>
                <a:latin typeface="WORK SANS BOLD ROMAN" pitchFamily="2" charset="77"/>
                <a:ea typeface="+mj-ea"/>
                <a:cs typeface="+mj-cs"/>
              </a:rPr>
              <a:t>Momento 1 – Alternativas Etapa Productiva</a:t>
            </a:r>
            <a:endParaRPr kumimoji="0" lang="es-CO" sz="3600" b="1" i="0" u="none" strike="noStrike" kern="1200" cap="none" spc="0" normalizeH="0" baseline="0" noProof="0" dirty="0">
              <a:ln>
                <a:noFill/>
              </a:ln>
              <a:solidFill>
                <a:prstClr val="white"/>
              </a:solidFill>
              <a:effectLst/>
              <a:uLnTx/>
              <a:uFillTx/>
              <a:latin typeface="WORK SANS BOLD ROMAN" pitchFamily="2" charset="77"/>
              <a:ea typeface="+mj-ea"/>
              <a:cs typeface="+mj-cs"/>
            </a:endParaRPr>
          </a:p>
        </p:txBody>
      </p:sp>
      <p:sp>
        <p:nvSpPr>
          <p:cNvPr id="57" name="Google Shape;797;p26">
            <a:extLst>
              <a:ext uri="{FF2B5EF4-FFF2-40B4-BE49-F238E27FC236}">
                <a16:creationId xmlns:a16="http://schemas.microsoft.com/office/drawing/2014/main" id="{D242F920-C127-E090-5CA6-0E36D96C0BB1}"/>
              </a:ext>
            </a:extLst>
          </p:cNvPr>
          <p:cNvSpPr txBox="1"/>
          <p:nvPr/>
        </p:nvSpPr>
        <p:spPr>
          <a:xfrm>
            <a:off x="10432684" y="4766425"/>
            <a:ext cx="1358868" cy="240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i="1" dirty="0">
                <a:solidFill>
                  <a:schemeClr val="tx1"/>
                </a:solidFill>
                <a:latin typeface="Work Sans" pitchFamily="2" charset="0"/>
                <a:ea typeface="Fira Sans Extra Condensed SemiBold"/>
                <a:cs typeface="Fira Sans Extra Condensed SemiBold"/>
                <a:sym typeface="Fira Sans Extra Condensed SemiBold"/>
              </a:rPr>
              <a:t>Otras por norma superior</a:t>
            </a:r>
            <a:endParaRPr sz="1600" b="1" i="1" dirty="0">
              <a:solidFill>
                <a:schemeClr val="tx1"/>
              </a:solidFill>
              <a:latin typeface="Work Sans" pitchFamily="2" charset="0"/>
              <a:ea typeface="Fira Sans Extra Condensed SemiBold"/>
              <a:cs typeface="Fira Sans Extra Condensed SemiBold"/>
              <a:sym typeface="Fir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0D91-AD3C-7983-05E2-ED1679E95EB5}"/>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8DE35A15-F203-7B5E-8B69-220FF489CC61}"/>
              </a:ext>
            </a:extLst>
          </p:cNvPr>
          <p:cNvGrpSpPr/>
          <p:nvPr/>
        </p:nvGrpSpPr>
        <p:grpSpPr>
          <a:xfrm>
            <a:off x="-113520" y="452729"/>
            <a:ext cx="10568434" cy="6162988"/>
            <a:chOff x="317132" y="454529"/>
            <a:chExt cx="8311535" cy="4527475"/>
          </a:xfrm>
        </p:grpSpPr>
        <p:grpSp>
          <p:nvGrpSpPr>
            <p:cNvPr id="3" name="Google Shape;417;p24">
              <a:extLst>
                <a:ext uri="{FF2B5EF4-FFF2-40B4-BE49-F238E27FC236}">
                  <a16:creationId xmlns:a16="http://schemas.microsoft.com/office/drawing/2014/main" id="{EBF4BF61-53F0-8490-E222-E29980631B27}"/>
                </a:ext>
              </a:extLst>
            </p:cNvPr>
            <p:cNvGrpSpPr/>
            <p:nvPr/>
          </p:nvGrpSpPr>
          <p:grpSpPr>
            <a:xfrm>
              <a:off x="5186592" y="454529"/>
              <a:ext cx="3442075" cy="4472582"/>
              <a:chOff x="5335450" y="305675"/>
              <a:chExt cx="3442075" cy="4435325"/>
            </a:xfrm>
          </p:grpSpPr>
          <p:sp>
            <p:nvSpPr>
              <p:cNvPr id="129" name="Google Shape;418;p24">
                <a:extLst>
                  <a:ext uri="{FF2B5EF4-FFF2-40B4-BE49-F238E27FC236}">
                    <a16:creationId xmlns:a16="http://schemas.microsoft.com/office/drawing/2014/main" id="{E9BDB35F-627E-C135-C211-B5D799C268B8}"/>
                  </a:ext>
                </a:extLst>
              </p:cNvPr>
              <p:cNvSpPr/>
              <p:nvPr/>
            </p:nvSpPr>
            <p:spPr>
              <a:xfrm>
                <a:off x="5422625" y="366700"/>
                <a:ext cx="3354900" cy="43743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30" name="Google Shape;419;p24">
                <a:extLst>
                  <a:ext uri="{FF2B5EF4-FFF2-40B4-BE49-F238E27FC236}">
                    <a16:creationId xmlns:a16="http://schemas.microsoft.com/office/drawing/2014/main" id="{90EC9508-706C-A555-FFF1-9C40AACA0DAF}"/>
                  </a:ext>
                </a:extLst>
              </p:cNvPr>
              <p:cNvSpPr/>
              <p:nvPr/>
            </p:nvSpPr>
            <p:spPr>
              <a:xfrm>
                <a:off x="5335450" y="305675"/>
                <a:ext cx="226800" cy="215700"/>
              </a:xfrm>
              <a:prstGeom prst="rect">
                <a:avLst/>
              </a:pr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
          <p:nvSpPr>
            <p:cNvPr id="4" name="Google Shape;420;p24">
              <a:extLst>
                <a:ext uri="{FF2B5EF4-FFF2-40B4-BE49-F238E27FC236}">
                  <a16:creationId xmlns:a16="http://schemas.microsoft.com/office/drawing/2014/main" id="{D5C571DF-0466-5783-567F-BA4E7B70CB38}"/>
                </a:ext>
              </a:extLst>
            </p:cNvPr>
            <p:cNvSpPr/>
            <p:nvPr/>
          </p:nvSpPr>
          <p:spPr>
            <a:xfrm>
              <a:off x="5375546" y="569004"/>
              <a:ext cx="3216300" cy="4413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defTabSz="914400">
                <a:buClr>
                  <a:srgbClr val="000000"/>
                </a:buClr>
                <a:buFont typeface="Arial"/>
                <a:buNone/>
              </a:pPr>
              <a:endParaRPr lang="es-CO" sz="1400" kern="0" dirty="0">
                <a:solidFill>
                  <a:srgbClr val="000000"/>
                </a:solidFill>
                <a:latin typeface="Arial"/>
                <a:cs typeface="Arial"/>
                <a:sym typeface="Arial"/>
              </a:endParaRPr>
            </a:p>
          </p:txBody>
        </p:sp>
        <p:grpSp>
          <p:nvGrpSpPr>
            <p:cNvPr id="5" name="Google Shape;421;p24">
              <a:extLst>
                <a:ext uri="{FF2B5EF4-FFF2-40B4-BE49-F238E27FC236}">
                  <a16:creationId xmlns:a16="http://schemas.microsoft.com/office/drawing/2014/main" id="{2448C2EE-0BDF-D2D4-AACC-F7FF64B367F4}"/>
                </a:ext>
              </a:extLst>
            </p:cNvPr>
            <p:cNvGrpSpPr/>
            <p:nvPr/>
          </p:nvGrpSpPr>
          <p:grpSpPr>
            <a:xfrm>
              <a:off x="1055004" y="514104"/>
              <a:ext cx="3355775" cy="4413000"/>
              <a:chOff x="1055000" y="365250"/>
              <a:chExt cx="3355775" cy="4413000"/>
            </a:xfrm>
          </p:grpSpPr>
          <p:sp>
            <p:nvSpPr>
              <p:cNvPr id="63" name="Google Shape;422;p24">
                <a:extLst>
                  <a:ext uri="{FF2B5EF4-FFF2-40B4-BE49-F238E27FC236}">
                    <a16:creationId xmlns:a16="http://schemas.microsoft.com/office/drawing/2014/main" id="{833FD7E6-5EE7-95AA-6241-B914E5395D9D}"/>
                  </a:ext>
                </a:extLst>
              </p:cNvPr>
              <p:cNvSpPr/>
              <p:nvPr/>
            </p:nvSpPr>
            <p:spPr>
              <a:xfrm>
                <a:off x="1055000" y="512400"/>
                <a:ext cx="3216300" cy="42285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128" name="Google Shape;423;p24">
                <a:extLst>
                  <a:ext uri="{FF2B5EF4-FFF2-40B4-BE49-F238E27FC236}">
                    <a16:creationId xmlns:a16="http://schemas.microsoft.com/office/drawing/2014/main" id="{6C4B5E7C-181B-0DDF-25FC-6BD21CB2F3C4}"/>
                  </a:ext>
                </a:extLst>
              </p:cNvPr>
              <p:cNvSpPr/>
              <p:nvPr/>
            </p:nvSpPr>
            <p:spPr>
              <a:xfrm>
                <a:off x="1194475" y="365250"/>
                <a:ext cx="3216300" cy="4413000"/>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grpSp>
        <p:sp>
          <p:nvSpPr>
            <p:cNvPr id="6" name="Google Shape;424;p24">
              <a:extLst>
                <a:ext uri="{FF2B5EF4-FFF2-40B4-BE49-F238E27FC236}">
                  <a16:creationId xmlns:a16="http://schemas.microsoft.com/office/drawing/2014/main" id="{5D73EB6F-D624-0AC4-BC7B-6C802EFF2A72}"/>
                </a:ext>
              </a:extLst>
            </p:cNvPr>
            <p:cNvSpPr txBox="1">
              <a:spLocks/>
            </p:cNvSpPr>
            <p:nvPr/>
          </p:nvSpPr>
          <p:spPr>
            <a:xfrm>
              <a:off x="1163869" y="1162856"/>
              <a:ext cx="3239936" cy="1884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i="0" u="none" strike="noStrike" kern="0" cap="none" spc="0" normalizeH="0" baseline="0" noProof="0" dirty="0">
                  <a:ln>
                    <a:noFill/>
                  </a:ln>
                  <a:solidFill>
                    <a:srgbClr val="1E2128"/>
                  </a:solidFill>
                  <a:effectLst/>
                  <a:uLnTx/>
                  <a:uFillTx/>
                  <a:latin typeface="Roboto Light"/>
                  <a:sym typeface="Roboto Light"/>
                </a:rPr>
                <a:t>Los aprendices que estén empleados o tengan la posibilidad de emplearse en una empresa y estén realizando su formación, podrán solicitar validar su etapa productiva mediante esta alternativa, siempre y cuando cumplan con las competencias de su programa de formación.</a:t>
              </a:r>
            </a:p>
          </p:txBody>
        </p:sp>
        <p:sp>
          <p:nvSpPr>
            <p:cNvPr id="7" name="Google Shape;425;p24">
              <a:extLst>
                <a:ext uri="{FF2B5EF4-FFF2-40B4-BE49-F238E27FC236}">
                  <a16:creationId xmlns:a16="http://schemas.microsoft.com/office/drawing/2014/main" id="{6FE1A070-1376-BF76-8F3C-251311EC5125}"/>
                </a:ext>
              </a:extLst>
            </p:cNvPr>
            <p:cNvSpPr txBox="1">
              <a:spLocks/>
            </p:cNvSpPr>
            <p:nvPr/>
          </p:nvSpPr>
          <p:spPr>
            <a:xfrm>
              <a:off x="1464753" y="667076"/>
              <a:ext cx="2614400"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r>
                <a:rPr kumimoji="0" lang="es-CO" sz="32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rPr>
                <a:t>Vinculo Laboral</a:t>
              </a:r>
            </a:p>
          </p:txBody>
        </p:sp>
        <p:sp>
          <p:nvSpPr>
            <p:cNvPr id="8" name="Google Shape;427;p24">
              <a:extLst>
                <a:ext uri="{FF2B5EF4-FFF2-40B4-BE49-F238E27FC236}">
                  <a16:creationId xmlns:a16="http://schemas.microsoft.com/office/drawing/2014/main" id="{0BC5DCDC-D149-BB71-2AA1-214C7C481232}"/>
                </a:ext>
              </a:extLst>
            </p:cNvPr>
            <p:cNvSpPr txBox="1">
              <a:spLocks/>
            </p:cNvSpPr>
            <p:nvPr/>
          </p:nvSpPr>
          <p:spPr>
            <a:xfrm>
              <a:off x="5581189" y="535896"/>
              <a:ext cx="2842858"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r>
                <a:rPr lang="es-CO" sz="3200" b="1" dirty="0">
                  <a:solidFill>
                    <a:schemeClr val="bg1"/>
                  </a:solidFill>
                  <a:latin typeface="Bahnschrift SemiLight Condensed" panose="020B0502040204020203" pitchFamily="34" charset="0"/>
                </a:rPr>
                <a:t>Documentos Requeridos</a:t>
              </a:r>
            </a:p>
          </p:txBody>
        </p:sp>
        <p:grpSp>
          <p:nvGrpSpPr>
            <p:cNvPr id="9" name="Google Shape;952;p41">
              <a:extLst>
                <a:ext uri="{FF2B5EF4-FFF2-40B4-BE49-F238E27FC236}">
                  <a16:creationId xmlns:a16="http://schemas.microsoft.com/office/drawing/2014/main" id="{6B3931CB-6FD7-838E-168B-078BAD09A514}"/>
                </a:ext>
              </a:extLst>
            </p:cNvPr>
            <p:cNvGrpSpPr/>
            <p:nvPr/>
          </p:nvGrpSpPr>
          <p:grpSpPr>
            <a:xfrm>
              <a:off x="5434156" y="1237602"/>
              <a:ext cx="339253" cy="292529"/>
              <a:chOff x="877387" y="3097297"/>
              <a:chExt cx="481825" cy="415465"/>
            </a:xfrm>
            <a:solidFill>
              <a:srgbClr val="FF9966"/>
            </a:solidFill>
          </p:grpSpPr>
          <p:sp>
            <p:nvSpPr>
              <p:cNvPr id="61" name="Google Shape;953;p41">
                <a:extLst>
                  <a:ext uri="{FF2B5EF4-FFF2-40B4-BE49-F238E27FC236}">
                    <a16:creationId xmlns:a16="http://schemas.microsoft.com/office/drawing/2014/main" id="{692C3671-D15A-5404-695B-D947FCC6203A}"/>
                  </a:ext>
                </a:extLst>
              </p:cNvPr>
              <p:cNvSpPr/>
              <p:nvPr/>
            </p:nvSpPr>
            <p:spPr>
              <a:xfrm>
                <a:off x="877387" y="3097297"/>
                <a:ext cx="481825" cy="4154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2" name="Google Shape;954;p41">
                <a:extLst>
                  <a:ext uri="{FF2B5EF4-FFF2-40B4-BE49-F238E27FC236}">
                    <a16:creationId xmlns:a16="http://schemas.microsoft.com/office/drawing/2014/main" id="{9A59CFC8-6AEA-9A1F-6F51-0D4DAB775B7F}"/>
                  </a:ext>
                </a:extLst>
              </p:cNvPr>
              <p:cNvSpPr/>
              <p:nvPr/>
            </p:nvSpPr>
            <p:spPr>
              <a:xfrm>
                <a:off x="1023248" y="3256361"/>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425;p24">
              <a:extLst>
                <a:ext uri="{FF2B5EF4-FFF2-40B4-BE49-F238E27FC236}">
                  <a16:creationId xmlns:a16="http://schemas.microsoft.com/office/drawing/2014/main" id="{F308AA02-0B2A-3C86-BC1C-C4FEDEE5DFDF}"/>
                </a:ext>
              </a:extLst>
            </p:cNvPr>
            <p:cNvSpPr txBox="1">
              <a:spLocks/>
            </p:cNvSpPr>
            <p:nvPr/>
          </p:nvSpPr>
          <p:spPr>
            <a:xfrm>
              <a:off x="1409896" y="922152"/>
              <a:ext cx="2614400"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endParaRPr kumimoji="0" lang="es-CO" sz="28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endParaRPr>
            </a:p>
          </p:txBody>
        </p:sp>
        <p:grpSp>
          <p:nvGrpSpPr>
            <p:cNvPr id="12" name="Google Shape;952;p41">
              <a:extLst>
                <a:ext uri="{FF2B5EF4-FFF2-40B4-BE49-F238E27FC236}">
                  <a16:creationId xmlns:a16="http://schemas.microsoft.com/office/drawing/2014/main" id="{0B625126-3D10-8BB7-EC62-6771E1E7D013}"/>
                </a:ext>
              </a:extLst>
            </p:cNvPr>
            <p:cNvGrpSpPr/>
            <p:nvPr/>
          </p:nvGrpSpPr>
          <p:grpSpPr>
            <a:xfrm>
              <a:off x="1353664" y="2720604"/>
              <a:ext cx="339253" cy="339253"/>
              <a:chOff x="1407286" y="4669975"/>
              <a:chExt cx="481825" cy="481825"/>
            </a:xfrm>
            <a:solidFill>
              <a:srgbClr val="02906B"/>
            </a:solidFill>
          </p:grpSpPr>
          <p:sp>
            <p:nvSpPr>
              <p:cNvPr id="57" name="Google Shape;953;p41">
                <a:extLst>
                  <a:ext uri="{FF2B5EF4-FFF2-40B4-BE49-F238E27FC236}">
                    <a16:creationId xmlns:a16="http://schemas.microsoft.com/office/drawing/2014/main" id="{6AEA5D5E-D217-3C22-F721-42FF68AA88E9}"/>
                  </a:ext>
                </a:extLst>
              </p:cNvPr>
              <p:cNvSpPr/>
              <p:nvPr/>
            </p:nvSpPr>
            <p:spPr>
              <a:xfrm>
                <a:off x="1407286" y="466997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8" name="Google Shape;954;p41">
                <a:extLst>
                  <a:ext uri="{FF2B5EF4-FFF2-40B4-BE49-F238E27FC236}">
                    <a16:creationId xmlns:a16="http://schemas.microsoft.com/office/drawing/2014/main" id="{0C06F9F6-7873-0D19-1ECE-D661F3A3AD3B}"/>
                  </a:ext>
                </a:extLst>
              </p:cNvPr>
              <p:cNvSpPr/>
              <p:nvPr/>
            </p:nvSpPr>
            <p:spPr>
              <a:xfrm>
                <a:off x="1568524" y="4861880"/>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 name="Google Shape;424;p24">
              <a:extLst>
                <a:ext uri="{FF2B5EF4-FFF2-40B4-BE49-F238E27FC236}">
                  <a16:creationId xmlns:a16="http://schemas.microsoft.com/office/drawing/2014/main" id="{054CAB8F-8296-9870-1462-861C98C42238}"/>
                </a:ext>
              </a:extLst>
            </p:cNvPr>
            <p:cNvSpPr txBox="1">
              <a:spLocks/>
            </p:cNvSpPr>
            <p:nvPr/>
          </p:nvSpPr>
          <p:spPr>
            <a:xfrm>
              <a:off x="1713523" y="2656191"/>
              <a:ext cx="2575749" cy="748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b="0" i="0" u="none" strike="noStrike" kern="0" cap="none" spc="0" normalizeH="0" baseline="0" noProof="0" dirty="0">
                  <a:ln>
                    <a:noFill/>
                  </a:ln>
                  <a:solidFill>
                    <a:srgbClr val="1E2128"/>
                  </a:solidFill>
                  <a:effectLst/>
                  <a:uLnTx/>
                  <a:uFillTx/>
                  <a:latin typeface="Roboto Light"/>
                  <a:sym typeface="Roboto Light"/>
                </a:rPr>
                <a:t>Deberá realizarse seguimiento  del aprendiz en la empresa, para validar su etapa practica</a:t>
              </a:r>
            </a:p>
          </p:txBody>
        </p:sp>
        <p:grpSp>
          <p:nvGrpSpPr>
            <p:cNvPr id="14" name="Google Shape;952;p41">
              <a:extLst>
                <a:ext uri="{FF2B5EF4-FFF2-40B4-BE49-F238E27FC236}">
                  <a16:creationId xmlns:a16="http://schemas.microsoft.com/office/drawing/2014/main" id="{CAD8F6F3-4AE2-E922-AA51-BB039639AA32}"/>
                </a:ext>
              </a:extLst>
            </p:cNvPr>
            <p:cNvGrpSpPr/>
            <p:nvPr/>
          </p:nvGrpSpPr>
          <p:grpSpPr>
            <a:xfrm>
              <a:off x="1367971" y="3474645"/>
              <a:ext cx="339253" cy="339253"/>
              <a:chOff x="1422881" y="4733346"/>
              <a:chExt cx="481825" cy="481825"/>
            </a:xfrm>
            <a:solidFill>
              <a:srgbClr val="02906B"/>
            </a:solidFill>
          </p:grpSpPr>
          <p:sp>
            <p:nvSpPr>
              <p:cNvPr id="55" name="Google Shape;953;p41">
                <a:extLst>
                  <a:ext uri="{FF2B5EF4-FFF2-40B4-BE49-F238E27FC236}">
                    <a16:creationId xmlns:a16="http://schemas.microsoft.com/office/drawing/2014/main" id="{D4CD3AB6-F039-F779-6DA8-253C9CE388AE}"/>
                  </a:ext>
                </a:extLst>
              </p:cNvPr>
              <p:cNvSpPr/>
              <p:nvPr/>
            </p:nvSpPr>
            <p:spPr>
              <a:xfrm>
                <a:off x="1422881" y="4733346"/>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6" name="Google Shape;954;p41">
                <a:extLst>
                  <a:ext uri="{FF2B5EF4-FFF2-40B4-BE49-F238E27FC236}">
                    <a16:creationId xmlns:a16="http://schemas.microsoft.com/office/drawing/2014/main" id="{2AC9268F-6CB9-2592-85BD-2B3B8C40E425}"/>
                  </a:ext>
                </a:extLst>
              </p:cNvPr>
              <p:cNvSpPr/>
              <p:nvPr/>
            </p:nvSpPr>
            <p:spPr>
              <a:xfrm>
                <a:off x="1574453" y="4899902"/>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 name="Google Shape;424;p24">
              <a:extLst>
                <a:ext uri="{FF2B5EF4-FFF2-40B4-BE49-F238E27FC236}">
                  <a16:creationId xmlns:a16="http://schemas.microsoft.com/office/drawing/2014/main" id="{3FE37ED5-8634-F3C1-8C36-195121E9B540}"/>
                </a:ext>
              </a:extLst>
            </p:cNvPr>
            <p:cNvSpPr txBox="1">
              <a:spLocks/>
            </p:cNvSpPr>
            <p:nvPr/>
          </p:nvSpPr>
          <p:spPr>
            <a:xfrm>
              <a:off x="1719898" y="3428488"/>
              <a:ext cx="2575749" cy="473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b="0" i="0" u="none" strike="noStrike" kern="0" cap="none" spc="0" normalizeH="0" baseline="0" noProof="0" dirty="0">
                  <a:ln>
                    <a:noFill/>
                  </a:ln>
                  <a:solidFill>
                    <a:srgbClr val="1E2128"/>
                  </a:solidFill>
                  <a:effectLst/>
                  <a:uLnTx/>
                  <a:uFillTx/>
                  <a:latin typeface="Roboto Light"/>
                  <a:sym typeface="Roboto Light"/>
                </a:rPr>
                <a:t>Podrá validar su etapa productiva simultáneamente a la etapa lectiva</a:t>
              </a:r>
              <a:r>
                <a:rPr kumimoji="0" lang="es-ES" sz="1400" b="0" i="0" u="none" strike="noStrike" kern="0" cap="none" spc="0" normalizeH="0" baseline="0" noProof="0" dirty="0">
                  <a:ln>
                    <a:noFill/>
                  </a:ln>
                  <a:solidFill>
                    <a:srgbClr val="1E2128"/>
                  </a:solidFill>
                  <a:effectLst/>
                  <a:uLnTx/>
                  <a:uFillTx/>
                  <a:latin typeface="Roboto Light"/>
                  <a:sym typeface="Roboto Light"/>
                </a:rPr>
                <a:t>.</a:t>
              </a:r>
            </a:p>
          </p:txBody>
        </p:sp>
        <p:sp>
          <p:nvSpPr>
            <p:cNvPr id="16" name="Google Shape;424;p24">
              <a:extLst>
                <a:ext uri="{FF2B5EF4-FFF2-40B4-BE49-F238E27FC236}">
                  <a16:creationId xmlns:a16="http://schemas.microsoft.com/office/drawing/2014/main" id="{65A017BA-1B25-7342-4425-BC2473BAF95B}"/>
                </a:ext>
              </a:extLst>
            </p:cNvPr>
            <p:cNvSpPr txBox="1">
              <a:spLocks/>
            </p:cNvSpPr>
            <p:nvPr/>
          </p:nvSpPr>
          <p:spPr>
            <a:xfrm>
              <a:off x="1764282" y="4082842"/>
              <a:ext cx="2575749" cy="473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b="0" i="0" u="none" strike="noStrike" kern="0" cap="none" spc="0" normalizeH="0" baseline="0" noProof="0" dirty="0">
                  <a:ln>
                    <a:noFill/>
                  </a:ln>
                  <a:solidFill>
                    <a:srgbClr val="1E2128"/>
                  </a:solidFill>
                  <a:effectLst/>
                  <a:uLnTx/>
                  <a:uFillTx/>
                  <a:latin typeface="Roboto Light"/>
                  <a:sym typeface="Roboto Light"/>
                </a:rPr>
                <a:t>No existe apoyo de sostenimiento, El salario u honorarios serán los pactados contractualmente.</a:t>
              </a:r>
            </a:p>
          </p:txBody>
        </p:sp>
        <p:grpSp>
          <p:nvGrpSpPr>
            <p:cNvPr id="17" name="Google Shape;952;p41">
              <a:extLst>
                <a:ext uri="{FF2B5EF4-FFF2-40B4-BE49-F238E27FC236}">
                  <a16:creationId xmlns:a16="http://schemas.microsoft.com/office/drawing/2014/main" id="{FA4BB789-7367-1FFD-35D3-6F8A30825F20}"/>
                </a:ext>
              </a:extLst>
            </p:cNvPr>
            <p:cNvGrpSpPr/>
            <p:nvPr/>
          </p:nvGrpSpPr>
          <p:grpSpPr>
            <a:xfrm>
              <a:off x="1409896" y="4135445"/>
              <a:ext cx="339253" cy="339253"/>
              <a:chOff x="1492675" y="4992125"/>
              <a:chExt cx="481825" cy="481825"/>
            </a:xfrm>
            <a:solidFill>
              <a:srgbClr val="02906B"/>
            </a:solidFill>
          </p:grpSpPr>
          <p:sp>
            <p:nvSpPr>
              <p:cNvPr id="53" name="Google Shape;953;p41">
                <a:extLst>
                  <a:ext uri="{FF2B5EF4-FFF2-40B4-BE49-F238E27FC236}">
                    <a16:creationId xmlns:a16="http://schemas.microsoft.com/office/drawing/2014/main" id="{08ACE90A-B811-27C8-8460-66C97B2C703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954;p41">
                <a:extLst>
                  <a:ext uri="{FF2B5EF4-FFF2-40B4-BE49-F238E27FC236}">
                    <a16:creationId xmlns:a16="http://schemas.microsoft.com/office/drawing/2014/main" id="{D73A60DC-A719-17AC-4EE8-98C15D3208E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254;p21">
              <a:extLst>
                <a:ext uri="{FF2B5EF4-FFF2-40B4-BE49-F238E27FC236}">
                  <a16:creationId xmlns:a16="http://schemas.microsoft.com/office/drawing/2014/main" id="{644EA5C7-3F9E-38B6-4652-00B6AF0C6F16}"/>
                </a:ext>
              </a:extLst>
            </p:cNvPr>
            <p:cNvGrpSpPr/>
            <p:nvPr/>
          </p:nvGrpSpPr>
          <p:grpSpPr>
            <a:xfrm>
              <a:off x="322969" y="4062681"/>
              <a:ext cx="1088987" cy="896743"/>
              <a:chOff x="7605998" y="3886472"/>
              <a:chExt cx="1302190" cy="896743"/>
            </a:xfrm>
          </p:grpSpPr>
          <p:sp>
            <p:nvSpPr>
              <p:cNvPr id="41" name="Google Shape;255;p21">
                <a:extLst>
                  <a:ext uri="{FF2B5EF4-FFF2-40B4-BE49-F238E27FC236}">
                    <a16:creationId xmlns:a16="http://schemas.microsoft.com/office/drawing/2014/main" id="{FA5EFF7D-D25E-4D58-23D1-AA07DCDE173A}"/>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6;p21">
                <a:extLst>
                  <a:ext uri="{FF2B5EF4-FFF2-40B4-BE49-F238E27FC236}">
                    <a16:creationId xmlns:a16="http://schemas.microsoft.com/office/drawing/2014/main" id="{A0B89BCD-F10C-2BEF-BDC0-7168BF07E2DF}"/>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7;p21">
                <a:extLst>
                  <a:ext uri="{FF2B5EF4-FFF2-40B4-BE49-F238E27FC236}">
                    <a16:creationId xmlns:a16="http://schemas.microsoft.com/office/drawing/2014/main" id="{36326769-F7A7-3844-686B-AB78D8D63D19}"/>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8;p21">
                <a:extLst>
                  <a:ext uri="{FF2B5EF4-FFF2-40B4-BE49-F238E27FC236}">
                    <a16:creationId xmlns:a16="http://schemas.microsoft.com/office/drawing/2014/main" id="{57D6CA12-84E1-2876-B572-A381883F7509}"/>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9;p21">
                <a:extLst>
                  <a:ext uri="{FF2B5EF4-FFF2-40B4-BE49-F238E27FC236}">
                    <a16:creationId xmlns:a16="http://schemas.microsoft.com/office/drawing/2014/main" id="{D761AB2F-A1CF-D3BF-739E-5D16B685F6C6}"/>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0;p21">
                <a:extLst>
                  <a:ext uri="{FF2B5EF4-FFF2-40B4-BE49-F238E27FC236}">
                    <a16:creationId xmlns:a16="http://schemas.microsoft.com/office/drawing/2014/main" id="{DD82AD55-B4D1-24D1-6A1D-C3F7C3A48AC1}"/>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1;p21">
                <a:extLst>
                  <a:ext uri="{FF2B5EF4-FFF2-40B4-BE49-F238E27FC236}">
                    <a16:creationId xmlns:a16="http://schemas.microsoft.com/office/drawing/2014/main" id="{1D633E9A-54B7-1514-E1F7-2EC46DBEC534}"/>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2;p21">
                <a:extLst>
                  <a:ext uri="{FF2B5EF4-FFF2-40B4-BE49-F238E27FC236}">
                    <a16:creationId xmlns:a16="http://schemas.microsoft.com/office/drawing/2014/main" id="{FFFCFD9E-0D74-F9C3-6C33-E70DBA537DF2}"/>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p21">
                <a:extLst>
                  <a:ext uri="{FF2B5EF4-FFF2-40B4-BE49-F238E27FC236}">
                    <a16:creationId xmlns:a16="http://schemas.microsoft.com/office/drawing/2014/main" id="{EB8308B2-CE1A-734A-B8DF-7C131F24D551}"/>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4;p21">
                <a:extLst>
                  <a:ext uri="{FF2B5EF4-FFF2-40B4-BE49-F238E27FC236}">
                    <a16:creationId xmlns:a16="http://schemas.microsoft.com/office/drawing/2014/main" id="{2687A540-6B07-19EE-D62E-E3EC5715358D}"/>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5;p21">
                <a:extLst>
                  <a:ext uri="{FF2B5EF4-FFF2-40B4-BE49-F238E27FC236}">
                    <a16:creationId xmlns:a16="http://schemas.microsoft.com/office/drawing/2014/main" id="{B274EDC0-62C5-7392-9846-7D81E7DAA888}"/>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6;p21">
                <a:extLst>
                  <a:ext uri="{FF2B5EF4-FFF2-40B4-BE49-F238E27FC236}">
                    <a16:creationId xmlns:a16="http://schemas.microsoft.com/office/drawing/2014/main" id="{17BAAA44-C35D-D241-E5A9-1B6AC4413074}"/>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34;p24">
              <a:extLst>
                <a:ext uri="{FF2B5EF4-FFF2-40B4-BE49-F238E27FC236}">
                  <a16:creationId xmlns:a16="http://schemas.microsoft.com/office/drawing/2014/main" id="{012E731A-B53B-02BA-F2E7-F311F09DFA59}"/>
                </a:ext>
              </a:extLst>
            </p:cNvPr>
            <p:cNvGrpSpPr/>
            <p:nvPr/>
          </p:nvGrpSpPr>
          <p:grpSpPr>
            <a:xfrm>
              <a:off x="4370046" y="2317552"/>
              <a:ext cx="1219900" cy="2615726"/>
              <a:chOff x="4446034" y="2066733"/>
              <a:chExt cx="1291236" cy="2776337"/>
            </a:xfrm>
          </p:grpSpPr>
          <p:sp>
            <p:nvSpPr>
              <p:cNvPr id="33" name="Google Shape;435;p24">
                <a:extLst>
                  <a:ext uri="{FF2B5EF4-FFF2-40B4-BE49-F238E27FC236}">
                    <a16:creationId xmlns:a16="http://schemas.microsoft.com/office/drawing/2014/main" id="{8C0F1642-6707-1BF5-99D3-A465E65023B1}"/>
                  </a:ext>
                </a:extLst>
              </p:cNvPr>
              <p:cNvSpPr/>
              <p:nvPr/>
            </p:nvSpPr>
            <p:spPr>
              <a:xfrm>
                <a:off x="4547238" y="4688270"/>
                <a:ext cx="776400" cy="154800"/>
              </a:xfrm>
              <a:prstGeom prst="ellipse">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nvGrpSpPr>
              <p:cNvPr id="34" name="Google Shape;436;p24">
                <a:extLst>
                  <a:ext uri="{FF2B5EF4-FFF2-40B4-BE49-F238E27FC236}">
                    <a16:creationId xmlns:a16="http://schemas.microsoft.com/office/drawing/2014/main" id="{2B60DF83-CE9B-15BB-458C-EFB023ED66D9}"/>
                  </a:ext>
                </a:extLst>
              </p:cNvPr>
              <p:cNvGrpSpPr/>
              <p:nvPr/>
            </p:nvGrpSpPr>
            <p:grpSpPr>
              <a:xfrm>
                <a:off x="4446034" y="2066733"/>
                <a:ext cx="1291236" cy="2626838"/>
                <a:chOff x="3801263" y="1012744"/>
                <a:chExt cx="2125491" cy="4324013"/>
              </a:xfrm>
            </p:grpSpPr>
            <p:sp>
              <p:nvSpPr>
                <p:cNvPr id="35" name="Google Shape;437;p24">
                  <a:extLst>
                    <a:ext uri="{FF2B5EF4-FFF2-40B4-BE49-F238E27FC236}">
                      <a16:creationId xmlns:a16="http://schemas.microsoft.com/office/drawing/2014/main" id="{0183115D-421B-A1E1-02EC-618C7DB20AD1}"/>
                    </a:ext>
                  </a:extLst>
                </p:cNvPr>
                <p:cNvSpPr/>
                <p:nvPr/>
              </p:nvSpPr>
              <p:spPr>
                <a:xfrm>
                  <a:off x="4129005" y="1379823"/>
                  <a:ext cx="918425" cy="3846199"/>
                </a:xfrm>
                <a:custGeom>
                  <a:avLst/>
                  <a:gdLst/>
                  <a:ahLst/>
                  <a:cxnLst/>
                  <a:rect l="l" t="t" r="r" b="b"/>
                  <a:pathLst>
                    <a:path w="36737" h="153848" extrusionOk="0">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6" name="Google Shape;438;p24">
                  <a:extLst>
                    <a:ext uri="{FF2B5EF4-FFF2-40B4-BE49-F238E27FC236}">
                      <a16:creationId xmlns:a16="http://schemas.microsoft.com/office/drawing/2014/main" id="{7E4E8D63-2EEF-668D-1C83-3152A903BEEA}"/>
                    </a:ext>
                  </a:extLst>
                </p:cNvPr>
                <p:cNvSpPr/>
                <p:nvPr/>
              </p:nvSpPr>
              <p:spPr>
                <a:xfrm>
                  <a:off x="4483897" y="1012744"/>
                  <a:ext cx="1003875" cy="1442850"/>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37" name="Google Shape;439;p24">
                  <a:extLst>
                    <a:ext uri="{FF2B5EF4-FFF2-40B4-BE49-F238E27FC236}">
                      <a16:creationId xmlns:a16="http://schemas.microsoft.com/office/drawing/2014/main" id="{01447804-80F9-43F3-BBAD-9FF8E1C96F0C}"/>
                    </a:ext>
                  </a:extLst>
                </p:cNvPr>
                <p:cNvSpPr/>
                <p:nvPr/>
              </p:nvSpPr>
              <p:spPr>
                <a:xfrm>
                  <a:off x="4516554" y="2957485"/>
                  <a:ext cx="612174" cy="2141225"/>
                </a:xfrm>
                <a:custGeom>
                  <a:avLst/>
                  <a:gdLst/>
                  <a:ahLst/>
                  <a:cxnLst/>
                  <a:rect l="l" t="t" r="r" b="b"/>
                  <a:pathLst>
                    <a:path w="24487" h="85649" extrusionOk="0">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8" name="Google Shape;440;p24">
                  <a:extLst>
                    <a:ext uri="{FF2B5EF4-FFF2-40B4-BE49-F238E27FC236}">
                      <a16:creationId xmlns:a16="http://schemas.microsoft.com/office/drawing/2014/main" id="{86B1C04F-C9DD-DDAA-851E-786F03402311}"/>
                    </a:ext>
                  </a:extLst>
                </p:cNvPr>
                <p:cNvSpPr/>
                <p:nvPr/>
              </p:nvSpPr>
              <p:spPr>
                <a:xfrm>
                  <a:off x="4384329" y="1851676"/>
                  <a:ext cx="1542425" cy="2884425"/>
                </a:xfrm>
                <a:custGeom>
                  <a:avLst/>
                  <a:gdLst/>
                  <a:ahLst/>
                  <a:cxnLst/>
                  <a:rect l="l" t="t" r="r" b="b"/>
                  <a:pathLst>
                    <a:path w="61697" h="115377" extrusionOk="0">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9" name="Google Shape;441;p24">
                  <a:extLst>
                    <a:ext uri="{FF2B5EF4-FFF2-40B4-BE49-F238E27FC236}">
                      <a16:creationId xmlns:a16="http://schemas.microsoft.com/office/drawing/2014/main" id="{0B642E35-6991-266D-4DB4-C18C1CEAB950}"/>
                    </a:ext>
                  </a:extLst>
                </p:cNvPr>
                <p:cNvSpPr/>
                <p:nvPr/>
              </p:nvSpPr>
              <p:spPr>
                <a:xfrm>
                  <a:off x="3801263" y="3479107"/>
                  <a:ext cx="1147600" cy="1857650"/>
                </a:xfrm>
                <a:custGeom>
                  <a:avLst/>
                  <a:gdLst/>
                  <a:ahLst/>
                  <a:cxnLst/>
                  <a:rect l="l" t="t" r="r" b="b"/>
                  <a:pathLst>
                    <a:path w="45904" h="74306" extrusionOk="0">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40" name="Google Shape;442;p24">
                  <a:extLst>
                    <a:ext uri="{FF2B5EF4-FFF2-40B4-BE49-F238E27FC236}">
                      <a16:creationId xmlns:a16="http://schemas.microsoft.com/office/drawing/2014/main" id="{7311223D-EECF-C026-BB27-794664B29843}"/>
                    </a:ext>
                  </a:extLst>
                </p:cNvPr>
                <p:cNvSpPr/>
                <p:nvPr/>
              </p:nvSpPr>
              <p:spPr>
                <a:xfrm rot="1101497">
                  <a:off x="4722120" y="2465980"/>
                  <a:ext cx="711731" cy="1022957"/>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grpSp>
        <p:grpSp>
          <p:nvGrpSpPr>
            <p:cNvPr id="20" name="Google Shape;254;p21">
              <a:extLst>
                <a:ext uri="{FF2B5EF4-FFF2-40B4-BE49-F238E27FC236}">
                  <a16:creationId xmlns:a16="http://schemas.microsoft.com/office/drawing/2014/main" id="{6C5C396F-D404-8AF9-36D9-B51E15BD865F}"/>
                </a:ext>
              </a:extLst>
            </p:cNvPr>
            <p:cNvGrpSpPr/>
            <p:nvPr/>
          </p:nvGrpSpPr>
          <p:grpSpPr>
            <a:xfrm rot="336413">
              <a:off x="317132" y="3290144"/>
              <a:ext cx="880718" cy="806639"/>
              <a:chOff x="7605998" y="3886472"/>
              <a:chExt cx="1302190" cy="896743"/>
            </a:xfrm>
          </p:grpSpPr>
          <p:sp>
            <p:nvSpPr>
              <p:cNvPr id="21" name="Google Shape;255;p21">
                <a:extLst>
                  <a:ext uri="{FF2B5EF4-FFF2-40B4-BE49-F238E27FC236}">
                    <a16:creationId xmlns:a16="http://schemas.microsoft.com/office/drawing/2014/main" id="{3CEC7089-1A86-6D67-B7E2-508A277150BD}"/>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p21">
                <a:extLst>
                  <a:ext uri="{FF2B5EF4-FFF2-40B4-BE49-F238E27FC236}">
                    <a16:creationId xmlns:a16="http://schemas.microsoft.com/office/drawing/2014/main" id="{0C3636DE-816B-44DE-D15F-7FC96498BF47}"/>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7;p21">
                <a:extLst>
                  <a:ext uri="{FF2B5EF4-FFF2-40B4-BE49-F238E27FC236}">
                    <a16:creationId xmlns:a16="http://schemas.microsoft.com/office/drawing/2014/main" id="{A407FDEF-61A3-E3FB-508C-F339821CEADD}"/>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8;p21">
                <a:extLst>
                  <a:ext uri="{FF2B5EF4-FFF2-40B4-BE49-F238E27FC236}">
                    <a16:creationId xmlns:a16="http://schemas.microsoft.com/office/drawing/2014/main" id="{9FB0370E-DA48-D08E-1CDF-74EA63BDFBFC}"/>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9;p21">
                <a:extLst>
                  <a:ext uri="{FF2B5EF4-FFF2-40B4-BE49-F238E27FC236}">
                    <a16:creationId xmlns:a16="http://schemas.microsoft.com/office/drawing/2014/main" id="{76CEF1FC-7F99-F1B3-DFBB-0C2B8A27F96B}"/>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0;p21">
                <a:extLst>
                  <a:ext uri="{FF2B5EF4-FFF2-40B4-BE49-F238E27FC236}">
                    <a16:creationId xmlns:a16="http://schemas.microsoft.com/office/drawing/2014/main" id="{12F9EA11-7997-780D-B692-812E68D868C3}"/>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p21">
                <a:extLst>
                  <a:ext uri="{FF2B5EF4-FFF2-40B4-BE49-F238E27FC236}">
                    <a16:creationId xmlns:a16="http://schemas.microsoft.com/office/drawing/2014/main" id="{423FEDCE-9AF5-7446-4C26-4F2666071460}"/>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p21">
                <a:extLst>
                  <a:ext uri="{FF2B5EF4-FFF2-40B4-BE49-F238E27FC236}">
                    <a16:creationId xmlns:a16="http://schemas.microsoft.com/office/drawing/2014/main" id="{4C7963E5-3112-01E7-4DD4-2222A2464922}"/>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p21">
                <a:extLst>
                  <a:ext uri="{FF2B5EF4-FFF2-40B4-BE49-F238E27FC236}">
                    <a16:creationId xmlns:a16="http://schemas.microsoft.com/office/drawing/2014/main" id="{D2A2C983-A69F-0186-D25D-3AA5FE5D10F2}"/>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4;p21">
                <a:extLst>
                  <a:ext uri="{FF2B5EF4-FFF2-40B4-BE49-F238E27FC236}">
                    <a16:creationId xmlns:a16="http://schemas.microsoft.com/office/drawing/2014/main" id="{F89B98F0-ACA7-3ABF-873D-C26105AAB084}"/>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p21">
                <a:extLst>
                  <a:ext uri="{FF2B5EF4-FFF2-40B4-BE49-F238E27FC236}">
                    <a16:creationId xmlns:a16="http://schemas.microsoft.com/office/drawing/2014/main" id="{D5F4D788-09AA-FD10-5657-7E09578DBBFE}"/>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p21">
                <a:extLst>
                  <a:ext uri="{FF2B5EF4-FFF2-40B4-BE49-F238E27FC236}">
                    <a16:creationId xmlns:a16="http://schemas.microsoft.com/office/drawing/2014/main" id="{470B7716-A00D-FF39-91A3-4F2055C7A716}"/>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Google Shape;336;p22">
            <a:extLst>
              <a:ext uri="{FF2B5EF4-FFF2-40B4-BE49-F238E27FC236}">
                <a16:creationId xmlns:a16="http://schemas.microsoft.com/office/drawing/2014/main" id="{A9FC897A-6A31-0FF9-979C-5A925B512309}"/>
              </a:ext>
            </a:extLst>
          </p:cNvPr>
          <p:cNvSpPr/>
          <p:nvPr/>
        </p:nvSpPr>
        <p:spPr>
          <a:xfrm>
            <a:off x="10802526" y="1160794"/>
            <a:ext cx="206902" cy="5089582"/>
          </a:xfrm>
          <a:prstGeom prst="rect">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CuadroTexto 131">
            <a:extLst>
              <a:ext uri="{FF2B5EF4-FFF2-40B4-BE49-F238E27FC236}">
                <a16:creationId xmlns:a16="http://schemas.microsoft.com/office/drawing/2014/main" id="{41927F60-0521-EA3B-FB38-03412481FA0C}"/>
              </a:ext>
            </a:extLst>
          </p:cNvPr>
          <p:cNvSpPr txBox="1"/>
          <p:nvPr/>
        </p:nvSpPr>
        <p:spPr>
          <a:xfrm>
            <a:off x="6798427" y="1363132"/>
            <a:ext cx="3419714"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a:t>
            </a:r>
            <a:r>
              <a:rPr lang="es-ES" sz="1600" dirty="0">
                <a:solidFill>
                  <a:schemeClr val="bg1"/>
                </a:solidFill>
                <a:latin typeface="Roboto Light"/>
                <a:ea typeface="Roboto Light"/>
              </a:rPr>
              <a:t>GFPI-F-165V3Formato Selección Modificación Alternativa de etapa productiva</a:t>
            </a:r>
          </a:p>
        </p:txBody>
      </p:sp>
      <p:sp>
        <p:nvSpPr>
          <p:cNvPr id="133" name="Google Shape;457;p5">
            <a:extLst>
              <a:ext uri="{FF2B5EF4-FFF2-40B4-BE49-F238E27FC236}">
                <a16:creationId xmlns:a16="http://schemas.microsoft.com/office/drawing/2014/main" id="{F30DA538-157A-989D-9883-4C8FE704491D}"/>
              </a:ext>
            </a:extLst>
          </p:cNvPr>
          <p:cNvSpPr txBox="1"/>
          <p:nvPr/>
        </p:nvSpPr>
        <p:spPr>
          <a:xfrm>
            <a:off x="6773244" y="5311319"/>
            <a:ext cx="2919424" cy="6088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b="0" i="0" u="none" strike="noStrike" cap="none" dirty="0">
                <a:solidFill>
                  <a:schemeClr val="bg1"/>
                </a:solidFill>
                <a:latin typeface="Roboto Light"/>
                <a:ea typeface="Roboto Light"/>
                <a:cs typeface="Roboto Light"/>
                <a:sym typeface="Roboto Light"/>
              </a:rPr>
              <a:t>Certificados vigentes afiliación a EPS / ARL y fondo de pensiones</a:t>
            </a:r>
            <a:endParaRPr sz="2400" dirty="0">
              <a:solidFill>
                <a:schemeClr val="bg1"/>
              </a:solidFill>
            </a:endParaRPr>
          </a:p>
        </p:txBody>
      </p:sp>
      <p:sp>
        <p:nvSpPr>
          <p:cNvPr id="134" name="Google Shape;456;p5">
            <a:extLst>
              <a:ext uri="{FF2B5EF4-FFF2-40B4-BE49-F238E27FC236}">
                <a16:creationId xmlns:a16="http://schemas.microsoft.com/office/drawing/2014/main" id="{12FB5E11-7718-5BC2-A46F-8A2D46B42898}"/>
              </a:ext>
            </a:extLst>
          </p:cNvPr>
          <p:cNvSpPr txBox="1"/>
          <p:nvPr/>
        </p:nvSpPr>
        <p:spPr>
          <a:xfrm>
            <a:off x="6815353" y="4181570"/>
            <a:ext cx="3291949" cy="6879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sym typeface="Roboto Light"/>
              </a:rPr>
              <a:t>Aceptación de la empresa en desarrollar la practica por esta modalidad, Cámara de Comercio y RUT</a:t>
            </a:r>
            <a:r>
              <a:rPr lang="es-ES" sz="1200" b="0" i="0" u="none" strike="noStrike" cap="none" dirty="0">
                <a:solidFill>
                  <a:schemeClr val="bg1"/>
                </a:solidFill>
                <a:latin typeface="Roboto Light"/>
                <a:ea typeface="Roboto Light"/>
                <a:cs typeface="Roboto Light"/>
                <a:sym typeface="Roboto Light"/>
              </a:rPr>
              <a:t>.</a:t>
            </a:r>
            <a:endParaRPr dirty="0">
              <a:solidFill>
                <a:schemeClr val="bg1"/>
              </a:solidFill>
            </a:endParaRPr>
          </a:p>
        </p:txBody>
      </p:sp>
      <p:sp>
        <p:nvSpPr>
          <p:cNvPr id="135" name="Google Shape;452;p5">
            <a:extLst>
              <a:ext uri="{FF2B5EF4-FFF2-40B4-BE49-F238E27FC236}">
                <a16:creationId xmlns:a16="http://schemas.microsoft.com/office/drawing/2014/main" id="{203CF4C6-5992-CC88-D8A8-35B688C89FAC}"/>
              </a:ext>
            </a:extLst>
          </p:cNvPr>
          <p:cNvSpPr txBox="1"/>
          <p:nvPr/>
        </p:nvSpPr>
        <p:spPr>
          <a:xfrm>
            <a:off x="6859674" y="2385375"/>
            <a:ext cx="3546195" cy="136835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Contrato laboral o de prestación de servicios, </a:t>
            </a:r>
            <a:r>
              <a:rPr lang="es-ES" sz="1600" b="0" i="0" u="none" strike="noStrike" cap="none" dirty="0">
                <a:solidFill>
                  <a:schemeClr val="bg1"/>
                </a:solidFill>
                <a:latin typeface="Roboto Light"/>
                <a:ea typeface="Roboto Light"/>
                <a:cs typeface="Roboto Light"/>
                <a:sym typeface="Roboto Light"/>
              </a:rPr>
              <a:t>Certificación Laboral  horarios / funciones relacionadas con las competencias del programa de formación Consentimiento del empleador</a:t>
            </a:r>
            <a:r>
              <a:rPr lang="es-ES" sz="1100" b="0" i="0" u="none" strike="noStrike" cap="none" dirty="0">
                <a:solidFill>
                  <a:schemeClr val="bg1"/>
                </a:solidFill>
                <a:latin typeface="Roboto Light"/>
                <a:ea typeface="Roboto Light"/>
                <a:cs typeface="Roboto Light"/>
                <a:sym typeface="Roboto Light"/>
              </a:rPr>
              <a:t>. </a:t>
            </a:r>
          </a:p>
        </p:txBody>
      </p:sp>
      <p:sp>
        <p:nvSpPr>
          <p:cNvPr id="137" name="Google Shape;953;p41">
            <a:extLst>
              <a:ext uri="{FF2B5EF4-FFF2-40B4-BE49-F238E27FC236}">
                <a16:creationId xmlns:a16="http://schemas.microsoft.com/office/drawing/2014/main" id="{B17037C2-7DAB-3618-942A-50717F8470CD}"/>
              </a:ext>
            </a:extLst>
          </p:cNvPr>
          <p:cNvSpPr/>
          <p:nvPr/>
        </p:nvSpPr>
        <p:spPr>
          <a:xfrm>
            <a:off x="6383980" y="2509223"/>
            <a:ext cx="431373" cy="39820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38" name="Google Shape;953;p41">
            <a:extLst>
              <a:ext uri="{FF2B5EF4-FFF2-40B4-BE49-F238E27FC236}">
                <a16:creationId xmlns:a16="http://schemas.microsoft.com/office/drawing/2014/main" id="{D614A044-A03A-8C4E-102D-3E75A999F437}"/>
              </a:ext>
            </a:extLst>
          </p:cNvPr>
          <p:cNvSpPr/>
          <p:nvPr/>
        </p:nvSpPr>
        <p:spPr>
          <a:xfrm>
            <a:off x="6413102" y="4351833"/>
            <a:ext cx="431373" cy="39820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39" name="Google Shape;953;p41">
            <a:extLst>
              <a:ext uri="{FF2B5EF4-FFF2-40B4-BE49-F238E27FC236}">
                <a16:creationId xmlns:a16="http://schemas.microsoft.com/office/drawing/2014/main" id="{433635BF-CA8D-9FDF-DD6E-C609918B943C}"/>
              </a:ext>
            </a:extLst>
          </p:cNvPr>
          <p:cNvSpPr/>
          <p:nvPr/>
        </p:nvSpPr>
        <p:spPr>
          <a:xfrm>
            <a:off x="6398126" y="5693076"/>
            <a:ext cx="431373" cy="39820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0" name="Google Shape;954;p41">
            <a:extLst>
              <a:ext uri="{FF2B5EF4-FFF2-40B4-BE49-F238E27FC236}">
                <a16:creationId xmlns:a16="http://schemas.microsoft.com/office/drawing/2014/main" id="{2E1D45B2-7C58-3E2A-08B9-CA6532571C97}"/>
              </a:ext>
            </a:extLst>
          </p:cNvPr>
          <p:cNvSpPr/>
          <p:nvPr/>
        </p:nvSpPr>
        <p:spPr>
          <a:xfrm>
            <a:off x="6514568" y="2635177"/>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 name="Google Shape;954;p41">
            <a:extLst>
              <a:ext uri="{FF2B5EF4-FFF2-40B4-BE49-F238E27FC236}">
                <a16:creationId xmlns:a16="http://schemas.microsoft.com/office/drawing/2014/main" id="{58DB8377-8F7C-0197-1D9D-D1EF861430DC}"/>
              </a:ext>
            </a:extLst>
          </p:cNvPr>
          <p:cNvSpPr/>
          <p:nvPr/>
        </p:nvSpPr>
        <p:spPr>
          <a:xfrm>
            <a:off x="6543690" y="4483655"/>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 name="Google Shape;954;p41">
            <a:extLst>
              <a:ext uri="{FF2B5EF4-FFF2-40B4-BE49-F238E27FC236}">
                <a16:creationId xmlns:a16="http://schemas.microsoft.com/office/drawing/2014/main" id="{59043C64-AA0B-4DF5-16CA-1E3D7D02BACA}"/>
              </a:ext>
            </a:extLst>
          </p:cNvPr>
          <p:cNvSpPr/>
          <p:nvPr/>
        </p:nvSpPr>
        <p:spPr>
          <a:xfrm>
            <a:off x="6532762" y="581837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17794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1FEF253-53C4-B5FA-07C7-0B039B14F52F}"/>
              </a:ext>
            </a:extLst>
          </p:cNvPr>
          <p:cNvSpPr txBox="1"/>
          <p:nvPr/>
        </p:nvSpPr>
        <p:spPr>
          <a:xfrm>
            <a:off x="-2210540" y="108306"/>
            <a:ext cx="1551816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i="0" u="none" strike="noStrike" kern="1200" cap="none" spc="0" normalizeH="0" baseline="0" noProof="0" dirty="0">
                <a:ln>
                  <a:noFill/>
                </a:ln>
                <a:solidFill>
                  <a:srgbClr val="4D4D4C"/>
                </a:solidFill>
                <a:effectLst/>
                <a:uLnTx/>
                <a:uFillTx/>
                <a:latin typeface="WORK SANS BOLD ROMAN" pitchFamily="2" charset="77"/>
                <a:ea typeface="+mn-ea"/>
                <a:cs typeface="+mn-cs"/>
              </a:rPr>
              <a:t>Alternancia – Contrato Laboral</a:t>
            </a:r>
          </a:p>
        </p:txBody>
      </p:sp>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702068" y="945098"/>
            <a:ext cx="9622662"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EDEDE795-31F6-4CCD-9CD9-098FD055C86D}"/>
              </a:ext>
            </a:extLst>
          </p:cNvPr>
          <p:cNvCxnSpPr>
            <a:cxnSpLocks/>
            <a:endCxn id="93" idx="1"/>
          </p:cNvCxnSpPr>
          <p:nvPr/>
        </p:nvCxnSpPr>
        <p:spPr>
          <a:xfrm>
            <a:off x="2759045" y="1653677"/>
            <a:ext cx="13882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CuadroTexto 92">
            <a:extLst>
              <a:ext uri="{FF2B5EF4-FFF2-40B4-BE49-F238E27FC236}">
                <a16:creationId xmlns:a16="http://schemas.microsoft.com/office/drawing/2014/main" id="{07392A45-DE55-4A65-A12D-A8A91F5E317C}"/>
              </a:ext>
            </a:extLst>
          </p:cNvPr>
          <p:cNvSpPr txBox="1"/>
          <p:nvPr/>
        </p:nvSpPr>
        <p:spPr>
          <a:xfrm>
            <a:off x="4147300" y="1443043"/>
            <a:ext cx="1044244"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6 Meses</a:t>
            </a:r>
            <a:endParaRPr kumimoji="0" lang="es-CO"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endParaRPr>
          </a:p>
        </p:txBody>
      </p:sp>
      <p:cxnSp>
        <p:nvCxnSpPr>
          <p:cNvPr id="94" name="Conector recto 93">
            <a:extLst>
              <a:ext uri="{FF2B5EF4-FFF2-40B4-BE49-F238E27FC236}">
                <a16:creationId xmlns:a16="http://schemas.microsoft.com/office/drawing/2014/main" id="{0CDAF586-9D61-47F0-AD9E-08AD2A91145B}"/>
              </a:ext>
            </a:extLst>
          </p:cNvPr>
          <p:cNvCxnSpPr>
            <a:cxnSpLocks/>
          </p:cNvCxnSpPr>
          <p:nvPr/>
        </p:nvCxnSpPr>
        <p:spPr>
          <a:xfrm>
            <a:off x="5191544" y="1653677"/>
            <a:ext cx="130287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Conector recto 95">
            <a:extLst>
              <a:ext uri="{FF2B5EF4-FFF2-40B4-BE49-F238E27FC236}">
                <a16:creationId xmlns:a16="http://schemas.microsoft.com/office/drawing/2014/main" id="{F04EB770-6A92-43B8-982C-920866F79981}"/>
              </a:ext>
            </a:extLst>
          </p:cNvPr>
          <p:cNvCxnSpPr>
            <a:cxnSpLocks/>
          </p:cNvCxnSpPr>
          <p:nvPr/>
        </p:nvCxnSpPr>
        <p:spPr>
          <a:xfrm flipV="1">
            <a:off x="2403879" y="1653677"/>
            <a:ext cx="0" cy="1465357"/>
          </a:xfrm>
          <a:prstGeom prst="line">
            <a:avLst/>
          </a:prstGeom>
          <a:noFill/>
          <a:ln w="47625" cap="flat">
            <a:solidFill>
              <a:schemeClr val="accent4">
                <a:lumMod val="60000"/>
                <a:lumOff val="4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97" name="Conector recto 96">
            <a:extLst>
              <a:ext uri="{FF2B5EF4-FFF2-40B4-BE49-F238E27FC236}">
                <a16:creationId xmlns:a16="http://schemas.microsoft.com/office/drawing/2014/main" id="{93E9A1C9-A8B4-43B8-82BB-FBB130B9EFF7}"/>
              </a:ext>
            </a:extLst>
          </p:cNvPr>
          <p:cNvCxnSpPr>
            <a:cxnSpLocks/>
          </p:cNvCxnSpPr>
          <p:nvPr/>
        </p:nvCxnSpPr>
        <p:spPr>
          <a:xfrm flipV="1">
            <a:off x="6699960" y="1653677"/>
            <a:ext cx="0" cy="1465357"/>
          </a:xfrm>
          <a:prstGeom prst="line">
            <a:avLst/>
          </a:prstGeom>
          <a:noFill/>
          <a:ln w="47625" cap="flat">
            <a:solidFill>
              <a:srgbClr val="FFC000"/>
            </a:solidFill>
            <a:prstDash val="solid"/>
            <a:miter lim="400000"/>
          </a:ln>
          <a:effectLst/>
          <a:sp3d/>
        </p:spPr>
        <p:style>
          <a:lnRef idx="0">
            <a:scrgbClr r="0" g="0" b="0"/>
          </a:lnRef>
          <a:fillRef idx="0">
            <a:scrgbClr r="0" g="0" b="0"/>
          </a:fillRef>
          <a:effectRef idx="0">
            <a:scrgbClr r="0" g="0" b="0"/>
          </a:effectRef>
          <a:fontRef idx="none"/>
        </p:style>
      </p:cxnSp>
      <p:sp>
        <p:nvSpPr>
          <p:cNvPr id="98" name="Rectángulo 97">
            <a:extLst>
              <a:ext uri="{FF2B5EF4-FFF2-40B4-BE49-F238E27FC236}">
                <a16:creationId xmlns:a16="http://schemas.microsoft.com/office/drawing/2014/main" id="{8D25CCF5-CEE8-4DC8-A710-34A4D336D3C0}"/>
              </a:ext>
            </a:extLst>
          </p:cNvPr>
          <p:cNvSpPr/>
          <p:nvPr/>
        </p:nvSpPr>
        <p:spPr>
          <a:xfrm>
            <a:off x="117500" y="3119034"/>
            <a:ext cx="2286379" cy="30996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sp>
        <p:nvSpPr>
          <p:cNvPr id="99" name="Rectángulo 98">
            <a:extLst>
              <a:ext uri="{FF2B5EF4-FFF2-40B4-BE49-F238E27FC236}">
                <a16:creationId xmlns:a16="http://schemas.microsoft.com/office/drawing/2014/main" id="{1D9C1956-2A35-448F-81F3-C98B98D485DC}"/>
              </a:ext>
            </a:extLst>
          </p:cNvPr>
          <p:cNvSpPr/>
          <p:nvPr/>
        </p:nvSpPr>
        <p:spPr>
          <a:xfrm>
            <a:off x="2403879" y="3119035"/>
            <a:ext cx="2030539" cy="309965"/>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sp>
        <p:nvSpPr>
          <p:cNvPr id="100" name="Rectángulo 99">
            <a:extLst>
              <a:ext uri="{FF2B5EF4-FFF2-40B4-BE49-F238E27FC236}">
                <a16:creationId xmlns:a16="http://schemas.microsoft.com/office/drawing/2014/main" id="{55211FEB-96EF-49F7-92AF-F29E9389F0C8}"/>
              </a:ext>
            </a:extLst>
          </p:cNvPr>
          <p:cNvSpPr/>
          <p:nvPr/>
        </p:nvSpPr>
        <p:spPr>
          <a:xfrm>
            <a:off x="4434418" y="3119034"/>
            <a:ext cx="2265542" cy="30995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sp>
        <p:nvSpPr>
          <p:cNvPr id="101" name="CuadroTexto 100">
            <a:extLst>
              <a:ext uri="{FF2B5EF4-FFF2-40B4-BE49-F238E27FC236}">
                <a16:creationId xmlns:a16="http://schemas.microsoft.com/office/drawing/2014/main" id="{1C331657-A8AC-4230-B8B7-62B6587D9C9D}"/>
              </a:ext>
            </a:extLst>
          </p:cNvPr>
          <p:cNvSpPr txBox="1"/>
          <p:nvPr/>
        </p:nvSpPr>
        <p:spPr>
          <a:xfrm>
            <a:off x="6745595" y="1608342"/>
            <a:ext cx="140433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Finaliza</a:t>
            </a: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 Etapa Productiva Ficha</a:t>
            </a:r>
          </a:p>
        </p:txBody>
      </p:sp>
      <p:sp>
        <p:nvSpPr>
          <p:cNvPr id="102" name="Triángulo isósceles 101">
            <a:extLst>
              <a:ext uri="{FF2B5EF4-FFF2-40B4-BE49-F238E27FC236}">
                <a16:creationId xmlns:a16="http://schemas.microsoft.com/office/drawing/2014/main" id="{1947420A-C807-4396-AC21-C82A3FB41426}"/>
              </a:ext>
            </a:extLst>
          </p:cNvPr>
          <p:cNvSpPr/>
          <p:nvPr/>
        </p:nvSpPr>
        <p:spPr>
          <a:xfrm rot="5400000">
            <a:off x="6572367" y="3015879"/>
            <a:ext cx="703618" cy="448434"/>
          </a:xfrm>
          <a:prstGeom prst="triangle">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endParaRPr kumimoji="0" lang="es-CO" sz="34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103" name="CuadroTexto 102">
            <a:extLst>
              <a:ext uri="{FF2B5EF4-FFF2-40B4-BE49-F238E27FC236}">
                <a16:creationId xmlns:a16="http://schemas.microsoft.com/office/drawing/2014/main" id="{B92B4AB9-D21E-417D-93BF-5D106F79F762}"/>
              </a:ext>
            </a:extLst>
          </p:cNvPr>
          <p:cNvSpPr txBox="1"/>
          <p:nvPr/>
        </p:nvSpPr>
        <p:spPr>
          <a:xfrm>
            <a:off x="2386756" y="1707278"/>
            <a:ext cx="1443443" cy="461665"/>
          </a:xfrm>
          <a:prstGeom prst="rect">
            <a:avLst/>
          </a:prstGeom>
          <a:noFill/>
        </p:spPr>
        <p:txBody>
          <a:bodyPr wrap="square">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Inicio Etapa Productiva Ficha</a:t>
            </a:r>
          </a:p>
        </p:txBody>
      </p:sp>
      <p:cxnSp>
        <p:nvCxnSpPr>
          <p:cNvPr id="104" name="Conector recto 103">
            <a:extLst>
              <a:ext uri="{FF2B5EF4-FFF2-40B4-BE49-F238E27FC236}">
                <a16:creationId xmlns:a16="http://schemas.microsoft.com/office/drawing/2014/main" id="{D622516D-25F5-4BDA-9221-AFD175AF111D}"/>
              </a:ext>
            </a:extLst>
          </p:cNvPr>
          <p:cNvCxnSpPr>
            <a:cxnSpLocks/>
          </p:cNvCxnSpPr>
          <p:nvPr/>
        </p:nvCxnSpPr>
        <p:spPr>
          <a:xfrm flipV="1">
            <a:off x="117500" y="3119034"/>
            <a:ext cx="0" cy="1669577"/>
          </a:xfrm>
          <a:prstGeom prst="line">
            <a:avLst/>
          </a:prstGeom>
          <a:noFill/>
          <a:ln w="47625" cap="flat">
            <a:solidFill>
              <a:schemeClr val="accent6">
                <a:lumMod val="60000"/>
                <a:lumOff val="40000"/>
              </a:schemeClr>
            </a:solidFill>
            <a:prstDash val="solid"/>
            <a:miter lim="400000"/>
          </a:ln>
          <a:effectLst/>
          <a:sp3d/>
        </p:spPr>
        <p:style>
          <a:lnRef idx="0">
            <a:scrgbClr r="0" g="0" b="0"/>
          </a:lnRef>
          <a:fillRef idx="0">
            <a:scrgbClr r="0" g="0" b="0"/>
          </a:fillRef>
          <a:effectRef idx="0">
            <a:scrgbClr r="0" g="0" b="0"/>
          </a:effectRef>
          <a:fontRef idx="none"/>
        </p:style>
      </p:cxnSp>
      <p:sp>
        <p:nvSpPr>
          <p:cNvPr id="105" name="CuadroTexto 104">
            <a:extLst>
              <a:ext uri="{FF2B5EF4-FFF2-40B4-BE49-F238E27FC236}">
                <a16:creationId xmlns:a16="http://schemas.microsoft.com/office/drawing/2014/main" id="{6C80AABF-753D-424A-9B76-EDCFF52F84DD}"/>
              </a:ext>
            </a:extLst>
          </p:cNvPr>
          <p:cNvSpPr txBox="1"/>
          <p:nvPr/>
        </p:nvSpPr>
        <p:spPr>
          <a:xfrm>
            <a:off x="0" y="3428989"/>
            <a:ext cx="228637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srgbClr val="70AD47">
                    <a:lumMod val="75000"/>
                  </a:srgbClr>
                </a:solidFill>
                <a:effectLst/>
                <a:uLnTx/>
                <a:uFillTx/>
                <a:latin typeface="Helvetica Neue"/>
                <a:ea typeface="Helvetica Neue"/>
                <a:cs typeface="Helvetica Neue"/>
                <a:sym typeface="Helvetica Neue"/>
              </a:rPr>
              <a:t>Último Trimestre Lectiva</a:t>
            </a:r>
          </a:p>
        </p:txBody>
      </p:sp>
      <p:sp>
        <p:nvSpPr>
          <p:cNvPr id="106" name="CuadroTexto 105">
            <a:extLst>
              <a:ext uri="{FF2B5EF4-FFF2-40B4-BE49-F238E27FC236}">
                <a16:creationId xmlns:a16="http://schemas.microsoft.com/office/drawing/2014/main" id="{F6F788EC-3312-44A2-A5AB-8514B43B323E}"/>
              </a:ext>
            </a:extLst>
          </p:cNvPr>
          <p:cNvSpPr txBox="1"/>
          <p:nvPr/>
        </p:nvSpPr>
        <p:spPr>
          <a:xfrm>
            <a:off x="2395038" y="3423667"/>
            <a:ext cx="2018543"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FF6D00"/>
                </a:solidFill>
                <a:effectLst/>
                <a:uLnTx/>
                <a:uFillTx/>
                <a:latin typeface="Calibri" panose="020F0502020204030204"/>
                <a:ea typeface="+mn-ea"/>
                <a:cs typeface="+mn-cs"/>
              </a:rPr>
              <a:t>I</a:t>
            </a:r>
            <a:r>
              <a:rPr kumimoji="0" lang="es-CO" sz="1600" b="1" i="0" u="none" strike="noStrike" kern="1200" cap="none" spc="0" normalizeH="0" baseline="0" noProof="0" dirty="0">
                <a:ln>
                  <a:noFill/>
                </a:ln>
                <a:solidFill>
                  <a:srgbClr val="FF6D00"/>
                </a:solidFill>
                <a:effectLst/>
                <a:uLnTx/>
                <a:uFillTx/>
                <a:latin typeface="Helvetica Neue"/>
                <a:ea typeface="Helvetica Neue"/>
                <a:cs typeface="Helvetica Neue"/>
                <a:sym typeface="Helvetica Neue"/>
              </a:rPr>
              <a:t> Trimestre Productiva</a:t>
            </a:r>
          </a:p>
        </p:txBody>
      </p:sp>
      <p:cxnSp>
        <p:nvCxnSpPr>
          <p:cNvPr id="107" name="Conector recto 106">
            <a:extLst>
              <a:ext uri="{FF2B5EF4-FFF2-40B4-BE49-F238E27FC236}">
                <a16:creationId xmlns:a16="http://schemas.microsoft.com/office/drawing/2014/main" id="{96662D17-8580-455D-BB51-B12BD0DAA946}"/>
              </a:ext>
            </a:extLst>
          </p:cNvPr>
          <p:cNvCxnSpPr>
            <a:cxnSpLocks/>
          </p:cNvCxnSpPr>
          <p:nvPr/>
        </p:nvCxnSpPr>
        <p:spPr>
          <a:xfrm flipV="1">
            <a:off x="4434418" y="3119034"/>
            <a:ext cx="0" cy="1669577"/>
          </a:xfrm>
          <a:prstGeom prst="line">
            <a:avLst/>
          </a:prstGeom>
          <a:noFill/>
          <a:ln w="47625" cap="flat">
            <a:solidFill>
              <a:schemeClr val="accent6">
                <a:lumMod val="60000"/>
                <a:lumOff val="40000"/>
              </a:schemeClr>
            </a:solidFill>
            <a:prstDash val="solid"/>
            <a:miter lim="400000"/>
          </a:ln>
          <a:effectLst/>
          <a:sp3d/>
        </p:spPr>
        <p:style>
          <a:lnRef idx="0">
            <a:scrgbClr r="0" g="0" b="0"/>
          </a:lnRef>
          <a:fillRef idx="0">
            <a:scrgbClr r="0" g="0" b="0"/>
          </a:fillRef>
          <a:effectRef idx="0">
            <a:scrgbClr r="0" g="0" b="0"/>
          </a:effectRef>
          <a:fontRef idx="none"/>
        </p:style>
      </p:cxnSp>
      <p:sp>
        <p:nvSpPr>
          <p:cNvPr id="108" name="CuadroTexto 107">
            <a:extLst>
              <a:ext uri="{FF2B5EF4-FFF2-40B4-BE49-F238E27FC236}">
                <a16:creationId xmlns:a16="http://schemas.microsoft.com/office/drawing/2014/main" id="{62919225-BE71-4340-B51F-FF4C3D3DD3D0}"/>
              </a:ext>
            </a:extLst>
          </p:cNvPr>
          <p:cNvSpPr txBox="1"/>
          <p:nvPr/>
        </p:nvSpPr>
        <p:spPr>
          <a:xfrm>
            <a:off x="4413579" y="3423667"/>
            <a:ext cx="226554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943239" rtl="0" eaLnBrk="1" fontAlgn="auto" latinLnBrk="0" hangingPunct="0">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FF0000"/>
                </a:solidFill>
                <a:effectLst/>
                <a:uLnTx/>
                <a:uFillTx/>
                <a:latin typeface="Calibri" panose="020F0502020204030204"/>
                <a:ea typeface="+mn-ea"/>
                <a:cs typeface="+mn-cs"/>
              </a:rPr>
              <a:t>II</a:t>
            </a:r>
            <a:r>
              <a:rPr kumimoji="0" lang="es-CO" sz="1600" b="1" i="0" u="none" strike="noStrike" kern="1200" cap="none" spc="0" normalizeH="0" baseline="0" noProof="0" dirty="0">
                <a:ln>
                  <a:noFill/>
                </a:ln>
                <a:solidFill>
                  <a:srgbClr val="FF0000"/>
                </a:solidFill>
                <a:effectLst/>
                <a:uLnTx/>
                <a:uFillTx/>
                <a:latin typeface="Helvetica Neue"/>
                <a:ea typeface="Helvetica Neue"/>
                <a:cs typeface="Helvetica Neue"/>
                <a:sym typeface="Helvetica Neue"/>
              </a:rPr>
              <a:t> Trimestre Productiva</a:t>
            </a:r>
          </a:p>
        </p:txBody>
      </p:sp>
      <p:sp>
        <p:nvSpPr>
          <p:cNvPr id="110" name="CuadroTexto 109">
            <a:extLst>
              <a:ext uri="{FF2B5EF4-FFF2-40B4-BE49-F238E27FC236}">
                <a16:creationId xmlns:a16="http://schemas.microsoft.com/office/drawing/2014/main" id="{B3DB4192-5C29-4A68-AB45-6D4116619964}"/>
              </a:ext>
            </a:extLst>
          </p:cNvPr>
          <p:cNvSpPr txBox="1"/>
          <p:nvPr/>
        </p:nvSpPr>
        <p:spPr>
          <a:xfrm>
            <a:off x="138338" y="4090344"/>
            <a:ext cx="1415166"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Inicio Etapa Productiva</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Alternancia</a:t>
            </a:r>
            <a:endPar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endParaRPr>
          </a:p>
        </p:txBody>
      </p:sp>
      <p:cxnSp>
        <p:nvCxnSpPr>
          <p:cNvPr id="111" name="Conector recto 110">
            <a:extLst>
              <a:ext uri="{FF2B5EF4-FFF2-40B4-BE49-F238E27FC236}">
                <a16:creationId xmlns:a16="http://schemas.microsoft.com/office/drawing/2014/main" id="{F4BE6CEA-8162-4235-B12C-11D81870A4B8}"/>
              </a:ext>
            </a:extLst>
          </p:cNvPr>
          <p:cNvCxnSpPr>
            <a:cxnSpLocks/>
          </p:cNvCxnSpPr>
          <p:nvPr/>
        </p:nvCxnSpPr>
        <p:spPr>
          <a:xfrm>
            <a:off x="253775" y="4921237"/>
            <a:ext cx="13882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CuadroTexto 111">
            <a:extLst>
              <a:ext uri="{FF2B5EF4-FFF2-40B4-BE49-F238E27FC236}">
                <a16:creationId xmlns:a16="http://schemas.microsoft.com/office/drawing/2014/main" id="{01B2355F-A6C0-4269-AAD0-559E70CFEAFB}"/>
              </a:ext>
            </a:extLst>
          </p:cNvPr>
          <p:cNvSpPr txBox="1"/>
          <p:nvPr/>
        </p:nvSpPr>
        <p:spPr>
          <a:xfrm>
            <a:off x="1642030" y="4676724"/>
            <a:ext cx="1044244"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6 Meses</a:t>
            </a:r>
            <a:endParaRPr kumimoji="0" lang="es-CO"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endParaRPr>
          </a:p>
        </p:txBody>
      </p:sp>
      <p:cxnSp>
        <p:nvCxnSpPr>
          <p:cNvPr id="113" name="Conector recto 112">
            <a:extLst>
              <a:ext uri="{FF2B5EF4-FFF2-40B4-BE49-F238E27FC236}">
                <a16:creationId xmlns:a16="http://schemas.microsoft.com/office/drawing/2014/main" id="{AF6FE735-D333-4937-A2DA-2879EFD2A1CF}"/>
              </a:ext>
            </a:extLst>
          </p:cNvPr>
          <p:cNvCxnSpPr>
            <a:cxnSpLocks/>
          </p:cNvCxnSpPr>
          <p:nvPr/>
        </p:nvCxnSpPr>
        <p:spPr>
          <a:xfrm>
            <a:off x="2710181" y="4921237"/>
            <a:ext cx="13882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4" name="CuadroTexto 113">
            <a:extLst>
              <a:ext uri="{FF2B5EF4-FFF2-40B4-BE49-F238E27FC236}">
                <a16:creationId xmlns:a16="http://schemas.microsoft.com/office/drawing/2014/main" id="{49C42447-2356-432B-99A4-98B31EF09EFF}"/>
              </a:ext>
            </a:extLst>
          </p:cNvPr>
          <p:cNvSpPr txBox="1"/>
          <p:nvPr/>
        </p:nvSpPr>
        <p:spPr>
          <a:xfrm>
            <a:off x="4507421" y="3983029"/>
            <a:ext cx="1717352"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Finaliza</a:t>
            </a:r>
            <a:r>
              <a:rPr kumimoji="0" lang="es-CO" sz="24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mn-ea"/>
                <a:cs typeface="Arial" panose="020B0604020202020204" pitchFamily="34" charset="0"/>
                <a:sym typeface="Helvetica Neue"/>
              </a:rPr>
              <a:t> </a:t>
            </a: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rPr>
              <a:t>Etapa Productiva</a:t>
            </a:r>
          </a:p>
          <a:p>
            <a:pPr marL="0" marR="0" lvl="0" indent="0" algn="l" defTabSz="943239" rtl="0" eaLnBrk="1" fontAlgn="auto" latinLnBrk="0" hangingPunct="0">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Alternancia</a:t>
            </a:r>
            <a:endParaRPr kumimoji="0" lang="es-CO"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Helvetica Neue"/>
            </a:endParaRPr>
          </a:p>
        </p:txBody>
      </p:sp>
      <p:sp>
        <p:nvSpPr>
          <p:cNvPr id="115" name="Título">
            <a:extLst>
              <a:ext uri="{FF2B5EF4-FFF2-40B4-BE49-F238E27FC236}">
                <a16:creationId xmlns:a16="http://schemas.microsoft.com/office/drawing/2014/main" id="{FC956F4B-CD4F-4F9E-8DB2-F9594702669C}"/>
              </a:ext>
            </a:extLst>
          </p:cNvPr>
          <p:cNvSpPr txBox="1"/>
          <p:nvPr/>
        </p:nvSpPr>
        <p:spPr>
          <a:xfrm>
            <a:off x="7522300" y="2625753"/>
            <a:ext cx="4611382" cy="98655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lnSpcReduction="10000"/>
          </a:bodyPr>
          <a:lstStyle>
            <a:lvl1pPr marL="38100" marR="38100" indent="12700">
              <a:lnSpc>
                <a:spcPct val="80000"/>
              </a:lnSpc>
              <a:spcBef>
                <a:spcPts val="100"/>
              </a:spcBef>
              <a:defRPr sz="10000">
                <a:latin typeface="Calibri"/>
                <a:ea typeface="Calibri"/>
                <a:cs typeface="Calibri"/>
                <a:sym typeface="Calibri"/>
              </a:defRPr>
            </a:lvl1pPr>
          </a:lstStyle>
          <a:p>
            <a:pPr marL="38100" marR="38100" lvl="0" indent="12700" algn="r" defTabSz="914400" rtl="0" eaLnBrk="1" fontAlgn="auto" latinLnBrk="0" hangingPunct="1">
              <a:lnSpc>
                <a:spcPct val="80000"/>
              </a:lnSpc>
              <a:spcBef>
                <a:spcPts val="100"/>
              </a:spcBef>
              <a:spcAft>
                <a:spcPts val="0"/>
              </a:spcAft>
              <a:buClrTx/>
              <a:buSzTx/>
              <a:buFontTx/>
              <a:buNone/>
              <a:tabLst/>
              <a:defRPr/>
            </a:pPr>
            <a:r>
              <a:rPr kumimoji="0" lang="es-CO" sz="3600" b="1" i="0" u="none" strike="noStrike" kern="1200" cap="none" spc="0" normalizeH="0" baseline="0" noProof="0" dirty="0">
                <a:ln>
                  <a:noFill/>
                </a:ln>
                <a:solidFill>
                  <a:prstClr val="black">
                    <a:lumMod val="75000"/>
                    <a:lumOff val="25000"/>
                  </a:prstClr>
                </a:solidFill>
                <a:effectLst/>
                <a:uLnTx/>
                <a:uFillTx/>
                <a:latin typeface="Calibri"/>
                <a:ea typeface="Calibri"/>
                <a:cs typeface="Calibri"/>
                <a:sym typeface="Calibri"/>
              </a:rPr>
              <a:t>Alternancia</a:t>
            </a:r>
          </a:p>
          <a:p>
            <a:pPr marL="38100" marR="38100" lvl="0" indent="12700" algn="r" defTabSz="914400" rtl="0" eaLnBrk="1" fontAlgn="auto" latinLnBrk="0" hangingPunct="1">
              <a:lnSpc>
                <a:spcPct val="80000"/>
              </a:lnSpc>
              <a:spcBef>
                <a:spcPts val="100"/>
              </a:spcBef>
              <a:spcAft>
                <a:spcPts val="0"/>
              </a:spcAft>
              <a:buClrTx/>
              <a:buSzTx/>
              <a:buFontTx/>
              <a:buNone/>
              <a:tabLst/>
              <a:defRPr/>
            </a:pPr>
            <a:r>
              <a:rPr kumimoji="0" lang="es-CO" sz="3600" b="1" i="0" u="none" strike="noStrike" kern="1200" cap="none" spc="0" normalizeH="0" baseline="0" noProof="0" dirty="0">
                <a:ln>
                  <a:noFill/>
                </a:ln>
                <a:solidFill>
                  <a:prstClr val="black">
                    <a:lumMod val="75000"/>
                    <a:lumOff val="25000"/>
                  </a:prstClr>
                </a:solidFill>
                <a:effectLst/>
                <a:uLnTx/>
                <a:uFillTx/>
                <a:latin typeface="Calibri"/>
                <a:ea typeface="Calibri"/>
                <a:cs typeface="Calibri"/>
                <a:sym typeface="Calibri"/>
              </a:rPr>
              <a:t> Vinculación Laboral</a:t>
            </a:r>
            <a:endParaRPr kumimoji="0" sz="3600" b="1" i="0" u="none" strike="noStrike" kern="1200" cap="none" spc="0" normalizeH="0" baseline="0" noProof="0" dirty="0">
              <a:ln>
                <a:noFill/>
              </a:ln>
              <a:solidFill>
                <a:prstClr val="black">
                  <a:lumMod val="75000"/>
                  <a:lumOff val="25000"/>
                </a:prstClr>
              </a:solidFill>
              <a:effectLst/>
              <a:uLnTx/>
              <a:uFillTx/>
              <a:latin typeface="Calibri"/>
              <a:ea typeface="Calibri"/>
              <a:cs typeface="Calibri"/>
              <a:sym typeface="Calibri"/>
            </a:endParaRPr>
          </a:p>
        </p:txBody>
      </p:sp>
      <p:sp>
        <p:nvSpPr>
          <p:cNvPr id="117" name="AutoShape 3">
            <a:extLst>
              <a:ext uri="{FF2B5EF4-FFF2-40B4-BE49-F238E27FC236}">
                <a16:creationId xmlns:a16="http://schemas.microsoft.com/office/drawing/2014/main" id="{61B8D83A-AB36-421F-A6CE-6EFED9387FCF}"/>
              </a:ext>
            </a:extLst>
          </p:cNvPr>
          <p:cNvSpPr>
            <a:spLocks noChangeArrowheads="1"/>
          </p:cNvSpPr>
          <p:nvPr/>
        </p:nvSpPr>
        <p:spPr bwMode="gray">
          <a:xfrm>
            <a:off x="7567698" y="3545017"/>
            <a:ext cx="4506801" cy="975266"/>
          </a:xfrm>
          <a:prstGeom prst="roundRect">
            <a:avLst>
              <a:gd name="adj" fmla="val 16667"/>
            </a:avLst>
          </a:prstGeom>
          <a:solidFill>
            <a:srgbClr val="FFFFFF">
              <a:alpha val="50000"/>
            </a:srgbClr>
          </a:solidFill>
          <a:ln w="12700" algn="ctr">
            <a:solidFill>
              <a:srgbClr val="000000"/>
            </a:solidFill>
            <a:prstDash val="dash"/>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CuadroTexto 117">
            <a:extLst>
              <a:ext uri="{FF2B5EF4-FFF2-40B4-BE49-F238E27FC236}">
                <a16:creationId xmlns:a16="http://schemas.microsoft.com/office/drawing/2014/main" id="{62AA1CB8-B3A1-4649-BBEF-D9A256461B91}"/>
              </a:ext>
            </a:extLst>
          </p:cNvPr>
          <p:cNvSpPr txBox="1"/>
          <p:nvPr/>
        </p:nvSpPr>
        <p:spPr>
          <a:xfrm>
            <a:off x="7567699" y="3675611"/>
            <a:ext cx="4611382"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La fecha de vinculación en la empresa debe ser superior a la fecha de inicio de la formación</a:t>
            </a:r>
            <a:endParaRPr kumimoji="0" lang="es-CO"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19" name="AutoShape 3">
            <a:extLst>
              <a:ext uri="{FF2B5EF4-FFF2-40B4-BE49-F238E27FC236}">
                <a16:creationId xmlns:a16="http://schemas.microsoft.com/office/drawing/2014/main" id="{BD21D45F-290E-4D77-A50E-9FBB2F9A49FB}"/>
              </a:ext>
            </a:extLst>
          </p:cNvPr>
          <p:cNvSpPr>
            <a:spLocks noChangeArrowheads="1"/>
          </p:cNvSpPr>
          <p:nvPr/>
        </p:nvSpPr>
        <p:spPr bwMode="gray">
          <a:xfrm rot="16200000">
            <a:off x="7016941" y="3899008"/>
            <a:ext cx="338807" cy="448435"/>
          </a:xfrm>
          <a:prstGeom prst="downArrow">
            <a:avLst>
              <a:gd name="adj1" fmla="val 58889"/>
              <a:gd name="adj2" fmla="val 60000"/>
            </a:avLst>
          </a:prstGeom>
          <a:solidFill>
            <a:srgbClr val="FF6D00"/>
          </a:solidFill>
          <a:ln w="19050">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AutoShape 3">
            <a:extLst>
              <a:ext uri="{FF2B5EF4-FFF2-40B4-BE49-F238E27FC236}">
                <a16:creationId xmlns:a16="http://schemas.microsoft.com/office/drawing/2014/main" id="{DC934200-C82D-4C38-92A8-DABDB8BF28CC}"/>
              </a:ext>
            </a:extLst>
          </p:cNvPr>
          <p:cNvSpPr>
            <a:spLocks noChangeArrowheads="1"/>
          </p:cNvSpPr>
          <p:nvPr/>
        </p:nvSpPr>
        <p:spPr bwMode="gray">
          <a:xfrm>
            <a:off x="7410562" y="4676724"/>
            <a:ext cx="4129893" cy="1035257"/>
          </a:xfrm>
          <a:prstGeom prst="roundRect">
            <a:avLst>
              <a:gd name="adj" fmla="val 16667"/>
            </a:avLst>
          </a:prstGeom>
          <a:solidFill>
            <a:srgbClr val="FFFFFF">
              <a:alpha val="50000"/>
            </a:srgbClr>
          </a:solidFill>
          <a:ln w="12700" algn="ctr">
            <a:solidFill>
              <a:srgbClr val="000000"/>
            </a:solidFill>
            <a:prstDash val="dash"/>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CuadroTexto 120">
            <a:extLst>
              <a:ext uri="{FF2B5EF4-FFF2-40B4-BE49-F238E27FC236}">
                <a16:creationId xmlns:a16="http://schemas.microsoft.com/office/drawing/2014/main" id="{BE63A89E-228E-473B-8590-BB2146B0DD3F}"/>
              </a:ext>
            </a:extLst>
          </p:cNvPr>
          <p:cNvSpPr txBox="1"/>
          <p:nvPr/>
        </p:nvSpPr>
        <p:spPr>
          <a:xfrm>
            <a:off x="7522300" y="4706719"/>
            <a:ext cx="3933936" cy="975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Se debe solicitar previa autorización a la Coordinación Académica de Formación Virtual</a:t>
            </a:r>
            <a:endParaRPr kumimoji="0" lang="es-CO"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22" name="AutoShape 3">
            <a:extLst>
              <a:ext uri="{FF2B5EF4-FFF2-40B4-BE49-F238E27FC236}">
                <a16:creationId xmlns:a16="http://schemas.microsoft.com/office/drawing/2014/main" id="{E760D55F-3679-402D-A54B-D69381147BC7}"/>
              </a:ext>
            </a:extLst>
          </p:cNvPr>
          <p:cNvSpPr>
            <a:spLocks noChangeArrowheads="1"/>
          </p:cNvSpPr>
          <p:nvPr/>
        </p:nvSpPr>
        <p:spPr bwMode="gray">
          <a:xfrm rot="16200000">
            <a:off x="6932722" y="5030162"/>
            <a:ext cx="338807" cy="448435"/>
          </a:xfrm>
          <a:prstGeom prst="downArrow">
            <a:avLst>
              <a:gd name="adj1" fmla="val 58889"/>
              <a:gd name="adj2" fmla="val 60000"/>
            </a:avLst>
          </a:prstGeom>
          <a:solidFill>
            <a:srgbClr val="FF6D00"/>
          </a:solidFill>
          <a:ln w="19050">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3" name="Picture 27" descr="1">
            <a:extLst>
              <a:ext uri="{FF2B5EF4-FFF2-40B4-BE49-F238E27FC236}">
                <a16:creationId xmlns:a16="http://schemas.microsoft.com/office/drawing/2014/main" id="{4B05A480-EADC-494C-8A62-A2B5340F8A33}"/>
              </a:ext>
            </a:extLst>
          </p:cNvPr>
          <p:cNvPicPr>
            <a:picLocks noChangeAspect="1" noChangeArrowheads="1"/>
          </p:cNvPicPr>
          <p:nvPr/>
        </p:nvPicPr>
        <p:blipFill>
          <a:blip r:embed="rId2">
            <a:lum bright="-6000" contrast="24000"/>
          </a:blip>
          <a:srcRect l="42606" t="64474" r="19473"/>
          <a:stretch>
            <a:fillRect/>
          </a:stretch>
        </p:blipFill>
        <p:spPr bwMode="auto">
          <a:xfrm>
            <a:off x="11243441" y="5423737"/>
            <a:ext cx="915364" cy="1096969"/>
          </a:xfrm>
          <a:prstGeom prst="rect">
            <a:avLst/>
          </a:prstGeom>
          <a:noFill/>
        </p:spPr>
      </p:pic>
      <p:sp>
        <p:nvSpPr>
          <p:cNvPr id="5" name="CuadroTexto 4">
            <a:extLst>
              <a:ext uri="{FF2B5EF4-FFF2-40B4-BE49-F238E27FC236}">
                <a16:creationId xmlns:a16="http://schemas.microsoft.com/office/drawing/2014/main" id="{C0FDEE23-792D-6471-94EA-095800A1DA1F}"/>
              </a:ext>
            </a:extLst>
          </p:cNvPr>
          <p:cNvSpPr txBox="1"/>
          <p:nvPr/>
        </p:nvSpPr>
        <p:spPr>
          <a:xfrm>
            <a:off x="161008" y="5522723"/>
            <a:ext cx="7759700" cy="369332"/>
          </a:xfrm>
          <a:prstGeom prst="rect">
            <a:avLst/>
          </a:prstGeom>
          <a:noFill/>
        </p:spPr>
        <p:txBody>
          <a:bodyPr wrap="square">
            <a:spAutoFit/>
          </a:bodyPr>
          <a:lstStyle/>
          <a:p>
            <a:r>
              <a:rPr lang="es-CO" sz="1800" b="1" dirty="0">
                <a:solidFill>
                  <a:srgbClr val="38AA00"/>
                </a:solidFill>
                <a:latin typeface="Josefin Sans"/>
                <a:ea typeface="Josefin Sans"/>
                <a:sym typeface="Josefin Sans"/>
              </a:rPr>
              <a:t>CONCEPTO 27626 DE 2019</a:t>
            </a:r>
            <a:endParaRPr lang="es-CO" dirty="0"/>
          </a:p>
        </p:txBody>
      </p:sp>
    </p:spTree>
    <p:extLst>
      <p:ext uri="{BB962C8B-B14F-4D97-AF65-F5344CB8AC3E}">
        <p14:creationId xmlns:p14="http://schemas.microsoft.com/office/powerpoint/2010/main" val="1166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6F55B-23E7-C675-1731-F09BDD2C6C5F}"/>
            </a:ext>
          </a:extLst>
        </p:cNvPr>
        <p:cNvGrpSpPr/>
        <p:nvPr/>
      </p:nvGrpSpPr>
      <p:grpSpPr>
        <a:xfrm>
          <a:off x="0" y="0"/>
          <a:ext cx="0" cy="0"/>
          <a:chOff x="0" y="0"/>
          <a:chExt cx="0" cy="0"/>
        </a:xfrm>
      </p:grpSpPr>
      <p:grpSp>
        <p:nvGrpSpPr>
          <p:cNvPr id="142" name="Grupo 141">
            <a:extLst>
              <a:ext uri="{FF2B5EF4-FFF2-40B4-BE49-F238E27FC236}">
                <a16:creationId xmlns:a16="http://schemas.microsoft.com/office/drawing/2014/main" id="{6ED71D93-E1E8-0EDA-3F87-14693DB69145}"/>
              </a:ext>
            </a:extLst>
          </p:cNvPr>
          <p:cNvGrpSpPr/>
          <p:nvPr/>
        </p:nvGrpSpPr>
        <p:grpSpPr>
          <a:xfrm>
            <a:off x="-111692" y="258444"/>
            <a:ext cx="10568434" cy="6223973"/>
            <a:chOff x="317132" y="409728"/>
            <a:chExt cx="8311535" cy="4572276"/>
          </a:xfrm>
        </p:grpSpPr>
        <p:grpSp>
          <p:nvGrpSpPr>
            <p:cNvPr id="143" name="Google Shape;417;p24">
              <a:extLst>
                <a:ext uri="{FF2B5EF4-FFF2-40B4-BE49-F238E27FC236}">
                  <a16:creationId xmlns:a16="http://schemas.microsoft.com/office/drawing/2014/main" id="{183E9FB9-0E6E-1DC3-2D07-D2F0183DC5D3}"/>
                </a:ext>
              </a:extLst>
            </p:cNvPr>
            <p:cNvGrpSpPr/>
            <p:nvPr/>
          </p:nvGrpSpPr>
          <p:grpSpPr>
            <a:xfrm>
              <a:off x="5186592" y="454529"/>
              <a:ext cx="3442075" cy="4472582"/>
              <a:chOff x="5335450" y="305675"/>
              <a:chExt cx="3442075" cy="4435325"/>
            </a:xfrm>
          </p:grpSpPr>
          <p:sp>
            <p:nvSpPr>
              <p:cNvPr id="202" name="Google Shape;418;p24">
                <a:extLst>
                  <a:ext uri="{FF2B5EF4-FFF2-40B4-BE49-F238E27FC236}">
                    <a16:creationId xmlns:a16="http://schemas.microsoft.com/office/drawing/2014/main" id="{9569B6E7-0914-B140-CE1D-F967D998F4C2}"/>
                  </a:ext>
                </a:extLst>
              </p:cNvPr>
              <p:cNvSpPr/>
              <p:nvPr/>
            </p:nvSpPr>
            <p:spPr>
              <a:xfrm>
                <a:off x="5422625" y="366700"/>
                <a:ext cx="3354900" cy="43743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03" name="Google Shape;419;p24">
                <a:extLst>
                  <a:ext uri="{FF2B5EF4-FFF2-40B4-BE49-F238E27FC236}">
                    <a16:creationId xmlns:a16="http://schemas.microsoft.com/office/drawing/2014/main" id="{F1DBEAC2-E6D5-3955-7417-BFA87D5196CA}"/>
                  </a:ext>
                </a:extLst>
              </p:cNvPr>
              <p:cNvSpPr/>
              <p:nvPr/>
            </p:nvSpPr>
            <p:spPr>
              <a:xfrm>
                <a:off x="5335450" y="305675"/>
                <a:ext cx="226800" cy="215700"/>
              </a:xfrm>
              <a:prstGeom prst="rect">
                <a:avLst/>
              </a:pr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
          <p:nvSpPr>
            <p:cNvPr id="144" name="Google Shape;420;p24">
              <a:extLst>
                <a:ext uri="{FF2B5EF4-FFF2-40B4-BE49-F238E27FC236}">
                  <a16:creationId xmlns:a16="http://schemas.microsoft.com/office/drawing/2014/main" id="{A3875D10-AD57-BB51-06F0-2F57BBDFBA3E}"/>
                </a:ext>
              </a:extLst>
            </p:cNvPr>
            <p:cNvSpPr/>
            <p:nvPr/>
          </p:nvSpPr>
          <p:spPr>
            <a:xfrm>
              <a:off x="5375546" y="569004"/>
              <a:ext cx="3216300" cy="4413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defTabSz="914400">
                <a:buClr>
                  <a:srgbClr val="000000"/>
                </a:buClr>
                <a:buFont typeface="Arial"/>
                <a:buNone/>
              </a:pPr>
              <a:endParaRPr lang="es-CO" sz="1400" kern="0" dirty="0">
                <a:solidFill>
                  <a:srgbClr val="000000"/>
                </a:solidFill>
                <a:latin typeface="Arial"/>
                <a:cs typeface="Arial"/>
                <a:sym typeface="Arial"/>
              </a:endParaRPr>
            </a:p>
          </p:txBody>
        </p:sp>
        <p:grpSp>
          <p:nvGrpSpPr>
            <p:cNvPr id="145" name="Google Shape;421;p24">
              <a:extLst>
                <a:ext uri="{FF2B5EF4-FFF2-40B4-BE49-F238E27FC236}">
                  <a16:creationId xmlns:a16="http://schemas.microsoft.com/office/drawing/2014/main" id="{1245C470-A20D-A977-1B56-BD3971D35317}"/>
                </a:ext>
              </a:extLst>
            </p:cNvPr>
            <p:cNvGrpSpPr/>
            <p:nvPr/>
          </p:nvGrpSpPr>
          <p:grpSpPr>
            <a:xfrm>
              <a:off x="1055004" y="514104"/>
              <a:ext cx="3355775" cy="4413000"/>
              <a:chOff x="1055000" y="365250"/>
              <a:chExt cx="3355775" cy="4413000"/>
            </a:xfrm>
          </p:grpSpPr>
          <p:sp>
            <p:nvSpPr>
              <p:cNvPr id="200" name="Google Shape;422;p24">
                <a:extLst>
                  <a:ext uri="{FF2B5EF4-FFF2-40B4-BE49-F238E27FC236}">
                    <a16:creationId xmlns:a16="http://schemas.microsoft.com/office/drawing/2014/main" id="{8D81FD68-4ADA-3E7A-4535-D824C0B49AF4}"/>
                  </a:ext>
                </a:extLst>
              </p:cNvPr>
              <p:cNvSpPr/>
              <p:nvPr/>
            </p:nvSpPr>
            <p:spPr>
              <a:xfrm>
                <a:off x="1055000" y="512400"/>
                <a:ext cx="3216300" cy="42285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201" name="Google Shape;423;p24">
                <a:extLst>
                  <a:ext uri="{FF2B5EF4-FFF2-40B4-BE49-F238E27FC236}">
                    <a16:creationId xmlns:a16="http://schemas.microsoft.com/office/drawing/2014/main" id="{B83D183D-5181-8ECB-EEA2-AD4DB7DC19ED}"/>
                  </a:ext>
                </a:extLst>
              </p:cNvPr>
              <p:cNvSpPr/>
              <p:nvPr/>
            </p:nvSpPr>
            <p:spPr>
              <a:xfrm>
                <a:off x="1194475" y="365250"/>
                <a:ext cx="3216300" cy="4413000"/>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grpSp>
        <p:sp>
          <p:nvSpPr>
            <p:cNvPr id="149" name="Google Shape;425;p24">
              <a:extLst>
                <a:ext uri="{FF2B5EF4-FFF2-40B4-BE49-F238E27FC236}">
                  <a16:creationId xmlns:a16="http://schemas.microsoft.com/office/drawing/2014/main" id="{4F057B1C-293E-5D94-88CD-DDF5833205AF}"/>
                </a:ext>
              </a:extLst>
            </p:cNvPr>
            <p:cNvSpPr txBox="1">
              <a:spLocks/>
            </p:cNvSpPr>
            <p:nvPr/>
          </p:nvSpPr>
          <p:spPr>
            <a:xfrm>
              <a:off x="1008539" y="409728"/>
              <a:ext cx="3498799"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r>
                <a:rPr lang="es-CO" sz="3200" kern="0" dirty="0">
                  <a:solidFill>
                    <a:srgbClr val="1E2128"/>
                  </a:solidFill>
                  <a:latin typeface="Bahnschrift SemiLight Condensed" panose="020B0502040204020203" pitchFamily="34" charset="0"/>
                </a:rPr>
                <a:t>Vinculo Formativo (Pasantía)</a:t>
              </a:r>
              <a:endParaRPr kumimoji="0" lang="es-CO" sz="32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endParaRPr>
            </a:p>
          </p:txBody>
        </p:sp>
        <p:sp>
          <p:nvSpPr>
            <p:cNvPr id="150" name="Google Shape;427;p24">
              <a:extLst>
                <a:ext uri="{FF2B5EF4-FFF2-40B4-BE49-F238E27FC236}">
                  <a16:creationId xmlns:a16="http://schemas.microsoft.com/office/drawing/2014/main" id="{E3546381-75E3-98F6-06F0-6537C09D7307}"/>
                </a:ext>
              </a:extLst>
            </p:cNvPr>
            <p:cNvSpPr txBox="1">
              <a:spLocks/>
            </p:cNvSpPr>
            <p:nvPr/>
          </p:nvSpPr>
          <p:spPr>
            <a:xfrm>
              <a:off x="5581189" y="535896"/>
              <a:ext cx="2842858"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r>
                <a:rPr lang="es-CO" sz="3200" b="1" dirty="0">
                  <a:solidFill>
                    <a:schemeClr val="bg1"/>
                  </a:solidFill>
                  <a:latin typeface="Bahnschrift SemiLight Condensed" panose="020B0502040204020203" pitchFamily="34" charset="0"/>
                </a:rPr>
                <a:t>Documentos Requeridos</a:t>
              </a:r>
            </a:p>
          </p:txBody>
        </p:sp>
        <p:grpSp>
          <p:nvGrpSpPr>
            <p:cNvPr id="151" name="Google Shape;952;p41">
              <a:extLst>
                <a:ext uri="{FF2B5EF4-FFF2-40B4-BE49-F238E27FC236}">
                  <a16:creationId xmlns:a16="http://schemas.microsoft.com/office/drawing/2014/main" id="{BE53EC06-F51F-062B-F4C4-411EF7B4D57C}"/>
                </a:ext>
              </a:extLst>
            </p:cNvPr>
            <p:cNvGrpSpPr/>
            <p:nvPr/>
          </p:nvGrpSpPr>
          <p:grpSpPr>
            <a:xfrm>
              <a:off x="5434156" y="1237602"/>
              <a:ext cx="339253" cy="292529"/>
              <a:chOff x="877387" y="3097297"/>
              <a:chExt cx="481825" cy="415465"/>
            </a:xfrm>
            <a:solidFill>
              <a:srgbClr val="FF9966"/>
            </a:solidFill>
          </p:grpSpPr>
          <p:sp>
            <p:nvSpPr>
              <p:cNvPr id="198" name="Google Shape;953;p41">
                <a:extLst>
                  <a:ext uri="{FF2B5EF4-FFF2-40B4-BE49-F238E27FC236}">
                    <a16:creationId xmlns:a16="http://schemas.microsoft.com/office/drawing/2014/main" id="{469E8E02-76BD-EE26-0099-5F4CFD923687}"/>
                  </a:ext>
                </a:extLst>
              </p:cNvPr>
              <p:cNvSpPr/>
              <p:nvPr/>
            </p:nvSpPr>
            <p:spPr>
              <a:xfrm>
                <a:off x="877387" y="3097297"/>
                <a:ext cx="481825" cy="4154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99" name="Google Shape;954;p41">
                <a:extLst>
                  <a:ext uri="{FF2B5EF4-FFF2-40B4-BE49-F238E27FC236}">
                    <a16:creationId xmlns:a16="http://schemas.microsoft.com/office/drawing/2014/main" id="{D5A6AEBC-BE46-89BE-33EA-1B5D67EE406E}"/>
                  </a:ext>
                </a:extLst>
              </p:cNvPr>
              <p:cNvSpPr/>
              <p:nvPr/>
            </p:nvSpPr>
            <p:spPr>
              <a:xfrm>
                <a:off x="1023248" y="3256361"/>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2" name="Google Shape;952;p41">
              <a:extLst>
                <a:ext uri="{FF2B5EF4-FFF2-40B4-BE49-F238E27FC236}">
                  <a16:creationId xmlns:a16="http://schemas.microsoft.com/office/drawing/2014/main" id="{CDBE1A36-0E3B-6680-92F3-9F12A037F464}"/>
                </a:ext>
              </a:extLst>
            </p:cNvPr>
            <p:cNvGrpSpPr/>
            <p:nvPr/>
          </p:nvGrpSpPr>
          <p:grpSpPr>
            <a:xfrm>
              <a:off x="5437849" y="2571472"/>
              <a:ext cx="339253" cy="339253"/>
              <a:chOff x="832264" y="3242197"/>
              <a:chExt cx="481825" cy="481825"/>
            </a:xfrm>
            <a:solidFill>
              <a:srgbClr val="FF9966"/>
            </a:solidFill>
          </p:grpSpPr>
          <p:sp>
            <p:nvSpPr>
              <p:cNvPr id="196" name="Google Shape;953;p41">
                <a:extLst>
                  <a:ext uri="{FF2B5EF4-FFF2-40B4-BE49-F238E27FC236}">
                    <a16:creationId xmlns:a16="http://schemas.microsoft.com/office/drawing/2014/main" id="{7B69ABCB-59D0-B926-314B-300BC5A60B11}"/>
                  </a:ext>
                </a:extLst>
              </p:cNvPr>
              <p:cNvSpPr/>
              <p:nvPr/>
            </p:nvSpPr>
            <p:spPr>
              <a:xfrm>
                <a:off x="832264" y="3242197"/>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97" name="Google Shape;954;p41">
                <a:extLst>
                  <a:ext uri="{FF2B5EF4-FFF2-40B4-BE49-F238E27FC236}">
                    <a16:creationId xmlns:a16="http://schemas.microsoft.com/office/drawing/2014/main" id="{4763844C-838F-E168-A26E-EE8EEEF2BCDB}"/>
                  </a:ext>
                </a:extLst>
              </p:cNvPr>
              <p:cNvSpPr/>
              <p:nvPr/>
            </p:nvSpPr>
            <p:spPr>
              <a:xfrm>
                <a:off x="962531" y="3420233"/>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 name="Google Shape;952;p41">
              <a:extLst>
                <a:ext uri="{FF2B5EF4-FFF2-40B4-BE49-F238E27FC236}">
                  <a16:creationId xmlns:a16="http://schemas.microsoft.com/office/drawing/2014/main" id="{2D06822B-1E1F-2753-D227-C3DEE0E7E021}"/>
                </a:ext>
              </a:extLst>
            </p:cNvPr>
            <p:cNvGrpSpPr/>
            <p:nvPr/>
          </p:nvGrpSpPr>
          <p:grpSpPr>
            <a:xfrm>
              <a:off x="1365188" y="2969764"/>
              <a:ext cx="339253" cy="339253"/>
              <a:chOff x="1423653" y="5023845"/>
              <a:chExt cx="481825" cy="481825"/>
            </a:xfrm>
            <a:solidFill>
              <a:srgbClr val="02906B"/>
            </a:solidFill>
          </p:grpSpPr>
          <p:sp>
            <p:nvSpPr>
              <p:cNvPr id="194" name="Google Shape;953;p41">
                <a:extLst>
                  <a:ext uri="{FF2B5EF4-FFF2-40B4-BE49-F238E27FC236}">
                    <a16:creationId xmlns:a16="http://schemas.microsoft.com/office/drawing/2014/main" id="{E23A16F3-0602-AF09-ACC1-F42AAFF45663}"/>
                  </a:ext>
                </a:extLst>
              </p:cNvPr>
              <p:cNvSpPr/>
              <p:nvPr/>
            </p:nvSpPr>
            <p:spPr>
              <a:xfrm>
                <a:off x="1423653" y="502384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95" name="Google Shape;954;p41">
                <a:extLst>
                  <a:ext uri="{FF2B5EF4-FFF2-40B4-BE49-F238E27FC236}">
                    <a16:creationId xmlns:a16="http://schemas.microsoft.com/office/drawing/2014/main" id="{CDA12BB5-37C0-529A-B34E-F23BCB2B3084}"/>
                  </a:ext>
                </a:extLst>
              </p:cNvPr>
              <p:cNvSpPr/>
              <p:nvPr/>
            </p:nvSpPr>
            <p:spPr>
              <a:xfrm>
                <a:off x="1568525" y="5214674"/>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4" name="Google Shape;424;p24">
              <a:extLst>
                <a:ext uri="{FF2B5EF4-FFF2-40B4-BE49-F238E27FC236}">
                  <a16:creationId xmlns:a16="http://schemas.microsoft.com/office/drawing/2014/main" id="{D6B9EADB-A792-BB91-AEE3-A9F4A2C80E11}"/>
                </a:ext>
              </a:extLst>
            </p:cNvPr>
            <p:cNvSpPr txBox="1">
              <a:spLocks/>
            </p:cNvSpPr>
            <p:nvPr/>
          </p:nvSpPr>
          <p:spPr>
            <a:xfrm>
              <a:off x="1711917" y="4003186"/>
              <a:ext cx="2795421" cy="748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b="0" i="0" u="none" strike="noStrike" kern="0" cap="none" spc="0" normalizeH="0" baseline="0" noProof="0" dirty="0">
                  <a:ln>
                    <a:noFill/>
                  </a:ln>
                  <a:solidFill>
                    <a:schemeClr val="tx1"/>
                  </a:solidFill>
                  <a:effectLst/>
                  <a:uLnTx/>
                  <a:uFillTx/>
                  <a:latin typeface="Roboto Light"/>
                  <a:sym typeface="Roboto Light"/>
                </a:rPr>
                <a:t>No se recibe remuneración económica, a menos que la concerté directamente con la institución donde realizara la etapa productiva </a:t>
              </a:r>
            </a:p>
          </p:txBody>
        </p:sp>
        <p:sp>
          <p:nvSpPr>
            <p:cNvPr id="155" name="Google Shape;424;p24">
              <a:extLst>
                <a:ext uri="{FF2B5EF4-FFF2-40B4-BE49-F238E27FC236}">
                  <a16:creationId xmlns:a16="http://schemas.microsoft.com/office/drawing/2014/main" id="{26B3E5C1-08DF-F0DE-547A-ED521857C7F4}"/>
                </a:ext>
              </a:extLst>
            </p:cNvPr>
            <p:cNvSpPr txBox="1">
              <a:spLocks/>
            </p:cNvSpPr>
            <p:nvPr/>
          </p:nvSpPr>
          <p:spPr>
            <a:xfrm>
              <a:off x="1690326" y="2370096"/>
              <a:ext cx="2575749" cy="473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ü"/>
                <a:tabLst/>
                <a:defRPr/>
              </a:pPr>
              <a:r>
                <a:rPr kumimoji="0" lang="es-ES" sz="1600" b="1" i="0" u="none" strike="noStrike" kern="0" cap="none" spc="0" normalizeH="0" baseline="0" noProof="0" dirty="0">
                  <a:ln>
                    <a:noFill/>
                  </a:ln>
                  <a:solidFill>
                    <a:schemeClr val="tx1"/>
                  </a:solidFill>
                  <a:effectLst/>
                  <a:uLnTx/>
                  <a:uFillTx/>
                  <a:latin typeface="Roboto Light"/>
                  <a:sym typeface="Roboto Light"/>
                </a:rPr>
                <a:t>La asesoría a PYMES</a:t>
              </a:r>
              <a:r>
                <a:rPr kumimoji="0" lang="es-ES" sz="1400" b="1" i="0" u="none" strike="noStrike" kern="0" cap="none" spc="0" normalizeH="0" baseline="0" noProof="0" dirty="0">
                  <a:ln>
                    <a:noFill/>
                  </a:ln>
                  <a:solidFill>
                    <a:srgbClr val="1E2128"/>
                  </a:solidFill>
                  <a:effectLst/>
                  <a:uLnTx/>
                  <a:uFillTx/>
                  <a:latin typeface="Roboto Light"/>
                  <a:sym typeface="Roboto Light"/>
                </a:rPr>
                <a:t>.</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ü"/>
                <a:tabLst/>
                <a:defRPr/>
              </a:pPr>
              <a:r>
                <a:rPr lang="es-ES" sz="1600" b="1" kern="0" dirty="0">
                  <a:solidFill>
                    <a:schemeClr val="tx1"/>
                  </a:solidFill>
                </a:rPr>
                <a:t>Apoyo a una unidad Productiva Familiar</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ü"/>
                <a:tabLst/>
                <a:defRPr/>
              </a:pPr>
              <a:r>
                <a:rPr lang="es-ES" sz="1600" b="1" kern="0" dirty="0">
                  <a:solidFill>
                    <a:schemeClr val="tx1"/>
                  </a:solidFill>
                </a:rPr>
                <a:t>De apoyo a una institución estatal nacional, territorial, ONG, o una entidad sin ánimo de lucro</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kumimoji="0" lang="es-ES" sz="1400" b="0" i="0" u="none" strike="noStrike" kern="0" cap="none" spc="0" normalizeH="0" baseline="0" noProof="0" dirty="0">
                <a:ln>
                  <a:noFill/>
                </a:ln>
                <a:solidFill>
                  <a:srgbClr val="1E2128"/>
                </a:solidFill>
                <a:effectLst/>
                <a:uLnTx/>
                <a:uFillTx/>
                <a:latin typeface="Roboto Light"/>
                <a:sym typeface="Roboto Light"/>
              </a:endParaRPr>
            </a:p>
          </p:txBody>
        </p:sp>
        <p:grpSp>
          <p:nvGrpSpPr>
            <p:cNvPr id="156" name="Google Shape;952;p41">
              <a:extLst>
                <a:ext uri="{FF2B5EF4-FFF2-40B4-BE49-F238E27FC236}">
                  <a16:creationId xmlns:a16="http://schemas.microsoft.com/office/drawing/2014/main" id="{2AF5E859-14B5-0E6C-7B28-B93E04E53785}"/>
                </a:ext>
              </a:extLst>
            </p:cNvPr>
            <p:cNvGrpSpPr/>
            <p:nvPr/>
          </p:nvGrpSpPr>
          <p:grpSpPr>
            <a:xfrm>
              <a:off x="1409896" y="4135445"/>
              <a:ext cx="339253" cy="339253"/>
              <a:chOff x="1492675" y="4992125"/>
              <a:chExt cx="481825" cy="481825"/>
            </a:xfrm>
            <a:solidFill>
              <a:srgbClr val="02906B"/>
            </a:solidFill>
          </p:grpSpPr>
          <p:sp>
            <p:nvSpPr>
              <p:cNvPr id="192" name="Google Shape;953;p41">
                <a:extLst>
                  <a:ext uri="{FF2B5EF4-FFF2-40B4-BE49-F238E27FC236}">
                    <a16:creationId xmlns:a16="http://schemas.microsoft.com/office/drawing/2014/main" id="{53B444DF-6247-4691-8135-6B7760106EE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93" name="Google Shape;954;p41">
                <a:extLst>
                  <a:ext uri="{FF2B5EF4-FFF2-40B4-BE49-F238E27FC236}">
                    <a16:creationId xmlns:a16="http://schemas.microsoft.com/office/drawing/2014/main" id="{C87C600A-2FED-1FC5-9082-2610A7BD04D7}"/>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254;p21">
              <a:extLst>
                <a:ext uri="{FF2B5EF4-FFF2-40B4-BE49-F238E27FC236}">
                  <a16:creationId xmlns:a16="http://schemas.microsoft.com/office/drawing/2014/main" id="{01DA2058-DF90-B26E-B847-D982FCFD17EA}"/>
                </a:ext>
              </a:extLst>
            </p:cNvPr>
            <p:cNvGrpSpPr/>
            <p:nvPr/>
          </p:nvGrpSpPr>
          <p:grpSpPr>
            <a:xfrm>
              <a:off x="322969" y="4062681"/>
              <a:ext cx="1088987" cy="896743"/>
              <a:chOff x="7605998" y="3886472"/>
              <a:chExt cx="1302190" cy="896743"/>
            </a:xfrm>
          </p:grpSpPr>
          <p:sp>
            <p:nvSpPr>
              <p:cNvPr id="180" name="Google Shape;255;p21">
                <a:extLst>
                  <a:ext uri="{FF2B5EF4-FFF2-40B4-BE49-F238E27FC236}">
                    <a16:creationId xmlns:a16="http://schemas.microsoft.com/office/drawing/2014/main" id="{38DE58BB-4344-FB69-B106-D1CF25665057}"/>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6;p21">
                <a:extLst>
                  <a:ext uri="{FF2B5EF4-FFF2-40B4-BE49-F238E27FC236}">
                    <a16:creationId xmlns:a16="http://schemas.microsoft.com/office/drawing/2014/main" id="{C04AFC27-CE70-798C-A6E9-111BCDD6DDDF}"/>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7;p21">
                <a:extLst>
                  <a:ext uri="{FF2B5EF4-FFF2-40B4-BE49-F238E27FC236}">
                    <a16:creationId xmlns:a16="http://schemas.microsoft.com/office/drawing/2014/main" id="{391C7504-5D8C-158D-0810-F2267AC69204}"/>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8;p21">
                <a:extLst>
                  <a:ext uri="{FF2B5EF4-FFF2-40B4-BE49-F238E27FC236}">
                    <a16:creationId xmlns:a16="http://schemas.microsoft.com/office/drawing/2014/main" id="{4B808693-0D18-83D9-B280-41BD00CE4407}"/>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9;p21">
                <a:extLst>
                  <a:ext uri="{FF2B5EF4-FFF2-40B4-BE49-F238E27FC236}">
                    <a16:creationId xmlns:a16="http://schemas.microsoft.com/office/drawing/2014/main" id="{8AD9B974-FD4E-BF95-1E8F-2A2941302A98}"/>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60;p21">
                <a:extLst>
                  <a:ext uri="{FF2B5EF4-FFF2-40B4-BE49-F238E27FC236}">
                    <a16:creationId xmlns:a16="http://schemas.microsoft.com/office/drawing/2014/main" id="{CD8C78AE-C53A-39E9-9B26-4967ADB1BC08}"/>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61;p21">
                <a:extLst>
                  <a:ext uri="{FF2B5EF4-FFF2-40B4-BE49-F238E27FC236}">
                    <a16:creationId xmlns:a16="http://schemas.microsoft.com/office/drawing/2014/main" id="{8BFCADBD-2E8B-1C40-3BF4-2180620402DE}"/>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2;p21">
                <a:extLst>
                  <a:ext uri="{FF2B5EF4-FFF2-40B4-BE49-F238E27FC236}">
                    <a16:creationId xmlns:a16="http://schemas.microsoft.com/office/drawing/2014/main" id="{5E3F5409-D303-5723-8A6B-ED24B9AF3873}"/>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3;p21">
                <a:extLst>
                  <a:ext uri="{FF2B5EF4-FFF2-40B4-BE49-F238E27FC236}">
                    <a16:creationId xmlns:a16="http://schemas.microsoft.com/office/drawing/2014/main" id="{3559C76E-C43E-DEEF-D386-C659D98EC141}"/>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4;p21">
                <a:extLst>
                  <a:ext uri="{FF2B5EF4-FFF2-40B4-BE49-F238E27FC236}">
                    <a16:creationId xmlns:a16="http://schemas.microsoft.com/office/drawing/2014/main" id="{6520D772-0C93-D4B6-1C01-B4B5FF8CEA64}"/>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65;p21">
                <a:extLst>
                  <a:ext uri="{FF2B5EF4-FFF2-40B4-BE49-F238E27FC236}">
                    <a16:creationId xmlns:a16="http://schemas.microsoft.com/office/drawing/2014/main" id="{ADE722CF-BF13-D28B-A0B6-90BF983A83D8}"/>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6;p21">
                <a:extLst>
                  <a:ext uri="{FF2B5EF4-FFF2-40B4-BE49-F238E27FC236}">
                    <a16:creationId xmlns:a16="http://schemas.microsoft.com/office/drawing/2014/main" id="{814E0BD9-A780-74F5-FE56-C4CA1A56A91A}"/>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434;p24">
              <a:extLst>
                <a:ext uri="{FF2B5EF4-FFF2-40B4-BE49-F238E27FC236}">
                  <a16:creationId xmlns:a16="http://schemas.microsoft.com/office/drawing/2014/main" id="{4A580DB6-4BF5-A088-CBB4-F46314402DC6}"/>
                </a:ext>
              </a:extLst>
            </p:cNvPr>
            <p:cNvGrpSpPr/>
            <p:nvPr/>
          </p:nvGrpSpPr>
          <p:grpSpPr>
            <a:xfrm>
              <a:off x="4370046" y="2317552"/>
              <a:ext cx="1219900" cy="2615726"/>
              <a:chOff x="4446034" y="2066733"/>
              <a:chExt cx="1291236" cy="2776337"/>
            </a:xfrm>
          </p:grpSpPr>
          <p:sp>
            <p:nvSpPr>
              <p:cNvPr id="172" name="Google Shape;435;p24">
                <a:extLst>
                  <a:ext uri="{FF2B5EF4-FFF2-40B4-BE49-F238E27FC236}">
                    <a16:creationId xmlns:a16="http://schemas.microsoft.com/office/drawing/2014/main" id="{2EBBCD07-0152-9991-5984-8986BC9F5529}"/>
                  </a:ext>
                </a:extLst>
              </p:cNvPr>
              <p:cNvSpPr/>
              <p:nvPr/>
            </p:nvSpPr>
            <p:spPr>
              <a:xfrm>
                <a:off x="4547238" y="4688270"/>
                <a:ext cx="776400" cy="154800"/>
              </a:xfrm>
              <a:prstGeom prst="ellipse">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nvGrpSpPr>
              <p:cNvPr id="173" name="Google Shape;436;p24">
                <a:extLst>
                  <a:ext uri="{FF2B5EF4-FFF2-40B4-BE49-F238E27FC236}">
                    <a16:creationId xmlns:a16="http://schemas.microsoft.com/office/drawing/2014/main" id="{C24ADE54-CBB8-91F4-5162-5FA23E9FFCB1}"/>
                  </a:ext>
                </a:extLst>
              </p:cNvPr>
              <p:cNvGrpSpPr/>
              <p:nvPr/>
            </p:nvGrpSpPr>
            <p:grpSpPr>
              <a:xfrm>
                <a:off x="4446034" y="2066733"/>
                <a:ext cx="1291236" cy="2626838"/>
                <a:chOff x="3801263" y="1012744"/>
                <a:chExt cx="2125491" cy="4324013"/>
              </a:xfrm>
            </p:grpSpPr>
            <p:sp>
              <p:nvSpPr>
                <p:cNvPr id="174" name="Google Shape;437;p24">
                  <a:extLst>
                    <a:ext uri="{FF2B5EF4-FFF2-40B4-BE49-F238E27FC236}">
                      <a16:creationId xmlns:a16="http://schemas.microsoft.com/office/drawing/2014/main" id="{45502381-BFE4-4DBB-D274-C2C4745CC533}"/>
                    </a:ext>
                  </a:extLst>
                </p:cNvPr>
                <p:cNvSpPr/>
                <p:nvPr/>
              </p:nvSpPr>
              <p:spPr>
                <a:xfrm>
                  <a:off x="4129005" y="1379823"/>
                  <a:ext cx="918425" cy="3846199"/>
                </a:xfrm>
                <a:custGeom>
                  <a:avLst/>
                  <a:gdLst/>
                  <a:ahLst/>
                  <a:cxnLst/>
                  <a:rect l="l" t="t" r="r" b="b"/>
                  <a:pathLst>
                    <a:path w="36737" h="153848" extrusionOk="0">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75" name="Google Shape;438;p24">
                  <a:extLst>
                    <a:ext uri="{FF2B5EF4-FFF2-40B4-BE49-F238E27FC236}">
                      <a16:creationId xmlns:a16="http://schemas.microsoft.com/office/drawing/2014/main" id="{C88D9416-1A57-6078-0801-50EA0746B58A}"/>
                    </a:ext>
                  </a:extLst>
                </p:cNvPr>
                <p:cNvSpPr/>
                <p:nvPr/>
              </p:nvSpPr>
              <p:spPr>
                <a:xfrm>
                  <a:off x="4483897" y="1012744"/>
                  <a:ext cx="1003875" cy="1442850"/>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176" name="Google Shape;439;p24">
                  <a:extLst>
                    <a:ext uri="{FF2B5EF4-FFF2-40B4-BE49-F238E27FC236}">
                      <a16:creationId xmlns:a16="http://schemas.microsoft.com/office/drawing/2014/main" id="{BC52A801-DC40-3154-B3A9-9F90B6374291}"/>
                    </a:ext>
                  </a:extLst>
                </p:cNvPr>
                <p:cNvSpPr/>
                <p:nvPr/>
              </p:nvSpPr>
              <p:spPr>
                <a:xfrm>
                  <a:off x="4516554" y="2957485"/>
                  <a:ext cx="612174" cy="2141225"/>
                </a:xfrm>
                <a:custGeom>
                  <a:avLst/>
                  <a:gdLst/>
                  <a:ahLst/>
                  <a:cxnLst/>
                  <a:rect l="l" t="t" r="r" b="b"/>
                  <a:pathLst>
                    <a:path w="24487" h="85649" extrusionOk="0">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77" name="Google Shape;440;p24">
                  <a:extLst>
                    <a:ext uri="{FF2B5EF4-FFF2-40B4-BE49-F238E27FC236}">
                      <a16:creationId xmlns:a16="http://schemas.microsoft.com/office/drawing/2014/main" id="{D00033BE-33E1-F33F-5D27-B941FBEF55C4}"/>
                    </a:ext>
                  </a:extLst>
                </p:cNvPr>
                <p:cNvSpPr/>
                <p:nvPr/>
              </p:nvSpPr>
              <p:spPr>
                <a:xfrm>
                  <a:off x="4384329" y="1851676"/>
                  <a:ext cx="1542425" cy="2884425"/>
                </a:xfrm>
                <a:custGeom>
                  <a:avLst/>
                  <a:gdLst/>
                  <a:ahLst/>
                  <a:cxnLst/>
                  <a:rect l="l" t="t" r="r" b="b"/>
                  <a:pathLst>
                    <a:path w="61697" h="115377" extrusionOk="0">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178" name="Google Shape;441;p24">
                  <a:extLst>
                    <a:ext uri="{FF2B5EF4-FFF2-40B4-BE49-F238E27FC236}">
                      <a16:creationId xmlns:a16="http://schemas.microsoft.com/office/drawing/2014/main" id="{223FB25C-6BFB-3322-3E42-B94C7702FA05}"/>
                    </a:ext>
                  </a:extLst>
                </p:cNvPr>
                <p:cNvSpPr/>
                <p:nvPr/>
              </p:nvSpPr>
              <p:spPr>
                <a:xfrm>
                  <a:off x="3801263" y="3479107"/>
                  <a:ext cx="1147600" cy="1857650"/>
                </a:xfrm>
                <a:custGeom>
                  <a:avLst/>
                  <a:gdLst/>
                  <a:ahLst/>
                  <a:cxnLst/>
                  <a:rect l="l" t="t" r="r" b="b"/>
                  <a:pathLst>
                    <a:path w="45904" h="74306" extrusionOk="0">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179" name="Google Shape;442;p24">
                  <a:extLst>
                    <a:ext uri="{FF2B5EF4-FFF2-40B4-BE49-F238E27FC236}">
                      <a16:creationId xmlns:a16="http://schemas.microsoft.com/office/drawing/2014/main" id="{A4FA4EAE-7395-E5EC-E463-D1F77BE3096C}"/>
                    </a:ext>
                  </a:extLst>
                </p:cNvPr>
                <p:cNvSpPr/>
                <p:nvPr/>
              </p:nvSpPr>
              <p:spPr>
                <a:xfrm rot="1101497">
                  <a:off x="4722120" y="2465980"/>
                  <a:ext cx="711731" cy="1022957"/>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grpSp>
        <p:grpSp>
          <p:nvGrpSpPr>
            <p:cNvPr id="159" name="Google Shape;254;p21">
              <a:extLst>
                <a:ext uri="{FF2B5EF4-FFF2-40B4-BE49-F238E27FC236}">
                  <a16:creationId xmlns:a16="http://schemas.microsoft.com/office/drawing/2014/main" id="{BBB98BFB-03F9-5421-DB44-4439CCE6AA33}"/>
                </a:ext>
              </a:extLst>
            </p:cNvPr>
            <p:cNvGrpSpPr/>
            <p:nvPr/>
          </p:nvGrpSpPr>
          <p:grpSpPr>
            <a:xfrm rot="336413">
              <a:off x="317132" y="3290144"/>
              <a:ext cx="880718" cy="806639"/>
              <a:chOff x="7605998" y="3886472"/>
              <a:chExt cx="1302190" cy="896743"/>
            </a:xfrm>
          </p:grpSpPr>
          <p:sp>
            <p:nvSpPr>
              <p:cNvPr id="160" name="Google Shape;255;p21">
                <a:extLst>
                  <a:ext uri="{FF2B5EF4-FFF2-40B4-BE49-F238E27FC236}">
                    <a16:creationId xmlns:a16="http://schemas.microsoft.com/office/drawing/2014/main" id="{B5676626-29BF-C527-DFEA-11290FE2FB8B}"/>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6;p21">
                <a:extLst>
                  <a:ext uri="{FF2B5EF4-FFF2-40B4-BE49-F238E27FC236}">
                    <a16:creationId xmlns:a16="http://schemas.microsoft.com/office/drawing/2014/main" id="{5D8489E9-74AE-B27D-D2CC-67E9D3AD6604}"/>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7;p21">
                <a:extLst>
                  <a:ext uri="{FF2B5EF4-FFF2-40B4-BE49-F238E27FC236}">
                    <a16:creationId xmlns:a16="http://schemas.microsoft.com/office/drawing/2014/main" id="{6C36E251-C7AB-021C-D73B-254E98904396}"/>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8;p21">
                <a:extLst>
                  <a:ext uri="{FF2B5EF4-FFF2-40B4-BE49-F238E27FC236}">
                    <a16:creationId xmlns:a16="http://schemas.microsoft.com/office/drawing/2014/main" id="{18F00C2B-5124-BBFD-9129-6E4C021B1161}"/>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9;p21">
                <a:extLst>
                  <a:ext uri="{FF2B5EF4-FFF2-40B4-BE49-F238E27FC236}">
                    <a16:creationId xmlns:a16="http://schemas.microsoft.com/office/drawing/2014/main" id="{C5C498D2-1A7E-06E8-CF48-155CEB5B0833}"/>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60;p21">
                <a:extLst>
                  <a:ext uri="{FF2B5EF4-FFF2-40B4-BE49-F238E27FC236}">
                    <a16:creationId xmlns:a16="http://schemas.microsoft.com/office/drawing/2014/main" id="{2C4FCDDE-500A-42F5-7DEE-F52D8E426400}"/>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61;p21">
                <a:extLst>
                  <a:ext uri="{FF2B5EF4-FFF2-40B4-BE49-F238E27FC236}">
                    <a16:creationId xmlns:a16="http://schemas.microsoft.com/office/drawing/2014/main" id="{43BA4456-A3DF-5609-B28B-7254FE30BA7F}"/>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62;p21">
                <a:extLst>
                  <a:ext uri="{FF2B5EF4-FFF2-40B4-BE49-F238E27FC236}">
                    <a16:creationId xmlns:a16="http://schemas.microsoft.com/office/drawing/2014/main" id="{09EEA167-7400-C341-41D2-B3C2FE167F41}"/>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63;p21">
                <a:extLst>
                  <a:ext uri="{FF2B5EF4-FFF2-40B4-BE49-F238E27FC236}">
                    <a16:creationId xmlns:a16="http://schemas.microsoft.com/office/drawing/2014/main" id="{F7C2F98C-EBC3-EFE6-B54A-75F7DE7E6CAC}"/>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64;p21">
                <a:extLst>
                  <a:ext uri="{FF2B5EF4-FFF2-40B4-BE49-F238E27FC236}">
                    <a16:creationId xmlns:a16="http://schemas.microsoft.com/office/drawing/2014/main" id="{A132A69A-E576-FB9F-8B2C-F66DB6E722E8}"/>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65;p21">
                <a:extLst>
                  <a:ext uri="{FF2B5EF4-FFF2-40B4-BE49-F238E27FC236}">
                    <a16:creationId xmlns:a16="http://schemas.microsoft.com/office/drawing/2014/main" id="{15D8ECE0-79C6-9A17-3186-5D6F40866D61}"/>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66;p21">
                <a:extLst>
                  <a:ext uri="{FF2B5EF4-FFF2-40B4-BE49-F238E27FC236}">
                    <a16:creationId xmlns:a16="http://schemas.microsoft.com/office/drawing/2014/main" id="{807886BF-C685-B0A5-8ECA-DE38F439E963}"/>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 name="Google Shape;426;p24">
            <a:extLst>
              <a:ext uri="{FF2B5EF4-FFF2-40B4-BE49-F238E27FC236}">
                <a16:creationId xmlns:a16="http://schemas.microsoft.com/office/drawing/2014/main" id="{2D6632C2-08D0-7FEF-07C4-41F8048BFEC4}"/>
              </a:ext>
            </a:extLst>
          </p:cNvPr>
          <p:cNvSpPr txBox="1">
            <a:spLocks/>
          </p:cNvSpPr>
          <p:nvPr/>
        </p:nvSpPr>
        <p:spPr>
          <a:xfrm>
            <a:off x="1031731" y="743995"/>
            <a:ext cx="3891473" cy="1774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just" defTabSz="914400" rtl="0" eaLnBrk="1" fontAlgn="auto" latinLnBrk="0" hangingPunct="1">
              <a:lnSpc>
                <a:spcPct val="100000"/>
              </a:lnSpc>
              <a:spcBef>
                <a:spcPts val="0"/>
              </a:spcBef>
              <a:spcAft>
                <a:spcPts val="0"/>
              </a:spcAft>
              <a:buClr>
                <a:srgbClr val="000000"/>
              </a:buClr>
              <a:buSzPts val="1100"/>
              <a:buFont typeface="Roboto Light"/>
              <a:buNone/>
              <a:tabLst/>
              <a:defRPr/>
            </a:pPr>
            <a:r>
              <a:rPr lang="es-MX" sz="1500" kern="0" dirty="0">
                <a:solidFill>
                  <a:schemeClr val="tx1"/>
                </a:solidFill>
              </a:rPr>
              <a:t>Es</a:t>
            </a:r>
            <a:r>
              <a:rPr kumimoji="0" lang="es-MX" sz="1500" b="0" i="0" u="none" strike="noStrike" kern="0" cap="none" spc="0" normalizeH="0" baseline="0" noProof="0" dirty="0">
                <a:ln>
                  <a:noFill/>
                </a:ln>
                <a:solidFill>
                  <a:schemeClr val="tx1"/>
                </a:solidFill>
                <a:effectLst/>
                <a:uLnTx/>
                <a:uFillTx/>
                <a:latin typeface="Roboto Light"/>
                <a:sym typeface="Roboto Light"/>
              </a:rPr>
              <a:t> una práctica donde la empresa le permite realizar actividades relacionadas con las competencias </a:t>
            </a:r>
            <a:r>
              <a:rPr kumimoji="0" lang="es-ES" sz="1500" b="0" i="0" u="none" strike="noStrike" kern="0" cap="none" spc="0" normalizeH="0" baseline="0" noProof="0" dirty="0">
                <a:ln>
                  <a:noFill/>
                </a:ln>
                <a:solidFill>
                  <a:schemeClr val="tx1"/>
                </a:solidFill>
                <a:effectLst/>
                <a:uLnTx/>
                <a:uFillTx/>
                <a:latin typeface="Roboto Light"/>
                <a:sym typeface="Roboto Light"/>
              </a:rPr>
              <a:t>adquiridas en tu etapa lectiva</a:t>
            </a:r>
          </a:p>
          <a:p>
            <a:pPr marL="0" marR="0" lvl="0" indent="0" algn="just"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MX" sz="1500" b="0" i="0" u="none" strike="noStrike" kern="0" cap="none" spc="0" normalizeH="0" baseline="0" noProof="0" dirty="0">
                <a:ln>
                  <a:noFill/>
                </a:ln>
                <a:solidFill>
                  <a:schemeClr val="tx1"/>
                </a:solidFill>
                <a:effectLst/>
                <a:uLnTx/>
                <a:uFillTx/>
                <a:latin typeface="Roboto Light"/>
                <a:sym typeface="Roboto Light"/>
              </a:rPr>
              <a:t>El Vinculo formativo </a:t>
            </a:r>
            <a:r>
              <a:rPr kumimoji="0" lang="es-ES" sz="1500" b="0" i="0" u="none" strike="noStrike" kern="0" cap="none" spc="0" normalizeH="0" baseline="0" noProof="0" dirty="0">
                <a:ln>
                  <a:noFill/>
                </a:ln>
                <a:solidFill>
                  <a:schemeClr val="tx1"/>
                </a:solidFill>
                <a:effectLst/>
                <a:uLnTx/>
                <a:uFillTx/>
                <a:latin typeface="Roboto Light"/>
                <a:sym typeface="Roboto Light"/>
              </a:rPr>
              <a:t>mediante una relación tripartita definida en un acuerdo de voluntades o en un acto administrativo</a:t>
            </a:r>
          </a:p>
          <a:p>
            <a:pPr marL="0" marR="0" lvl="0" indent="0" algn="just" defTabSz="914400" rtl="0" eaLnBrk="1" fontAlgn="auto" latinLnBrk="0" hangingPunct="1">
              <a:lnSpc>
                <a:spcPct val="100000"/>
              </a:lnSpc>
              <a:spcBef>
                <a:spcPts val="0"/>
              </a:spcBef>
              <a:spcAft>
                <a:spcPts val="0"/>
              </a:spcAft>
              <a:buClr>
                <a:srgbClr val="000000"/>
              </a:buClr>
              <a:buSzPts val="1100"/>
              <a:buFont typeface="Roboto Light"/>
              <a:buNone/>
              <a:tabLst/>
              <a:defRPr/>
            </a:pPr>
            <a:endParaRPr kumimoji="0" lang="es-MX" sz="1500" b="0" i="0" u="none" strike="noStrike" kern="0" cap="none" spc="0" normalizeH="0" baseline="0" noProof="0" dirty="0">
              <a:ln>
                <a:noFill/>
              </a:ln>
              <a:solidFill>
                <a:schemeClr val="tx1"/>
              </a:solidFill>
              <a:effectLst/>
              <a:uLnTx/>
              <a:uFillTx/>
              <a:latin typeface="Roboto Light"/>
              <a:sym typeface="Roboto Light"/>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b="1" i="0" u="none" strike="noStrike" kern="0" cap="none" spc="0" normalizeH="0" baseline="0" noProof="0" dirty="0">
                <a:ln>
                  <a:noFill/>
                </a:ln>
                <a:solidFill>
                  <a:schemeClr val="tx1"/>
                </a:solidFill>
                <a:effectLst/>
                <a:uLnTx/>
                <a:uFillTx/>
                <a:latin typeface="Roboto Light"/>
                <a:sym typeface="Roboto Light"/>
              </a:rPr>
              <a:t>Se contemplan </a:t>
            </a:r>
            <a:endParaRPr kumimoji="0" lang="es-ES" sz="1400" b="1" i="0" u="none" strike="noStrike" kern="0" cap="none" spc="0" normalizeH="0" baseline="0" noProof="0" dirty="0">
              <a:ln>
                <a:noFill/>
              </a:ln>
              <a:solidFill>
                <a:schemeClr val="tx1"/>
              </a:solidFill>
              <a:effectLst/>
              <a:uLnTx/>
              <a:uFillTx/>
              <a:latin typeface="Roboto Light"/>
              <a:sym typeface="Roboto Light"/>
            </a:endParaRPr>
          </a:p>
        </p:txBody>
      </p:sp>
      <p:sp>
        <p:nvSpPr>
          <p:cNvPr id="206" name="Google Shape;452;p5">
            <a:extLst>
              <a:ext uri="{FF2B5EF4-FFF2-40B4-BE49-F238E27FC236}">
                <a16:creationId xmlns:a16="http://schemas.microsoft.com/office/drawing/2014/main" id="{FFFFADE9-9594-5B8E-FEE2-A33D08CD7568}"/>
              </a:ext>
            </a:extLst>
          </p:cNvPr>
          <p:cNvSpPr txBox="1"/>
          <p:nvPr/>
        </p:nvSpPr>
        <p:spPr>
          <a:xfrm>
            <a:off x="6826172" y="2855454"/>
            <a:ext cx="3546195" cy="7428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b="0" i="0" u="none" strike="noStrike" cap="none" dirty="0">
                <a:solidFill>
                  <a:schemeClr val="bg1"/>
                </a:solidFill>
                <a:latin typeface="Roboto Light"/>
                <a:ea typeface="Roboto Light"/>
                <a:cs typeface="Roboto Light"/>
                <a:sym typeface="Roboto Light"/>
              </a:rPr>
              <a:t>Soporte de Cámara de Comercio y RUT de la Empresa privada, </a:t>
            </a:r>
            <a:r>
              <a:rPr lang="es-ES" sz="1600" b="0" i="0" strike="noStrike" cap="none" dirty="0">
                <a:solidFill>
                  <a:schemeClr val="bg1"/>
                </a:solidFill>
                <a:latin typeface="Roboto Light"/>
                <a:ea typeface="Roboto Light"/>
                <a:cs typeface="Roboto Light"/>
                <a:sym typeface="Roboto Light"/>
              </a:rPr>
              <a:t>Fotocopia documento representante legal, certificado Afiliación ARL</a:t>
            </a:r>
          </a:p>
          <a:p>
            <a:pPr marL="0" marR="0" lvl="0" indent="0" algn="l" rtl="0">
              <a:lnSpc>
                <a:spcPct val="100000"/>
              </a:lnSpc>
              <a:spcBef>
                <a:spcPts val="0"/>
              </a:spcBef>
              <a:spcAft>
                <a:spcPts val="0"/>
              </a:spcAft>
              <a:buClr>
                <a:srgbClr val="000000"/>
              </a:buClr>
              <a:buSzPts val="1100"/>
              <a:buFont typeface="Roboto Light"/>
              <a:buNone/>
            </a:pPr>
            <a:endParaRPr lang="es-ES" sz="1100" b="0" i="0" u="none" strike="noStrike" cap="none" dirty="0">
              <a:solidFill>
                <a:schemeClr val="bg1"/>
              </a:solidFill>
              <a:latin typeface="Roboto Light"/>
              <a:ea typeface="Roboto Light"/>
              <a:cs typeface="Roboto Light"/>
              <a:sym typeface="Roboto Light"/>
            </a:endParaRPr>
          </a:p>
        </p:txBody>
      </p:sp>
      <p:sp>
        <p:nvSpPr>
          <p:cNvPr id="209" name="Google Shape;953;p41">
            <a:extLst>
              <a:ext uri="{FF2B5EF4-FFF2-40B4-BE49-F238E27FC236}">
                <a16:creationId xmlns:a16="http://schemas.microsoft.com/office/drawing/2014/main" id="{D9D21126-1661-B7BC-1EC5-521ED6D6B5F0}"/>
              </a:ext>
            </a:extLst>
          </p:cNvPr>
          <p:cNvSpPr/>
          <p:nvPr/>
        </p:nvSpPr>
        <p:spPr>
          <a:xfrm>
            <a:off x="6415256" y="2257233"/>
            <a:ext cx="431373" cy="39820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0" name="Google Shape;954;p41">
            <a:extLst>
              <a:ext uri="{FF2B5EF4-FFF2-40B4-BE49-F238E27FC236}">
                <a16:creationId xmlns:a16="http://schemas.microsoft.com/office/drawing/2014/main" id="{BFA6FA52-C5FA-8792-92D4-86299C33232D}"/>
              </a:ext>
            </a:extLst>
          </p:cNvPr>
          <p:cNvSpPr/>
          <p:nvPr/>
        </p:nvSpPr>
        <p:spPr>
          <a:xfrm>
            <a:off x="6545844" y="239607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 name="Google Shape;336;p22">
            <a:extLst>
              <a:ext uri="{FF2B5EF4-FFF2-40B4-BE49-F238E27FC236}">
                <a16:creationId xmlns:a16="http://schemas.microsoft.com/office/drawing/2014/main" id="{1042127B-BC47-367D-9CE6-02C46171B4C6}"/>
              </a:ext>
            </a:extLst>
          </p:cNvPr>
          <p:cNvSpPr/>
          <p:nvPr/>
        </p:nvSpPr>
        <p:spPr>
          <a:xfrm>
            <a:off x="10802526" y="1160794"/>
            <a:ext cx="206902" cy="5089582"/>
          </a:xfrm>
          <a:prstGeom prst="rect">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CuadroTexto 62">
            <a:extLst>
              <a:ext uri="{FF2B5EF4-FFF2-40B4-BE49-F238E27FC236}">
                <a16:creationId xmlns:a16="http://schemas.microsoft.com/office/drawing/2014/main" id="{C1934927-7FD3-6418-49A6-615A8BC172E0}"/>
              </a:ext>
            </a:extLst>
          </p:cNvPr>
          <p:cNvSpPr txBox="1"/>
          <p:nvPr/>
        </p:nvSpPr>
        <p:spPr>
          <a:xfrm>
            <a:off x="6860256" y="4879316"/>
            <a:ext cx="3580179" cy="1600438"/>
          </a:xfrm>
          <a:prstGeom prst="rect">
            <a:avLst/>
          </a:prstGeom>
          <a:noFill/>
        </p:spPr>
        <p:txBody>
          <a:bodyPr wrap="square">
            <a:spAutoFit/>
          </a:bodyPr>
          <a:lstStyle/>
          <a:p>
            <a:pPr>
              <a:buClr>
                <a:srgbClr val="000000"/>
              </a:buClr>
              <a:buSzPts val="1100"/>
            </a:pPr>
            <a:r>
              <a:rPr lang="es-ES" sz="1400" b="1" dirty="0">
                <a:solidFill>
                  <a:schemeClr val="bg1"/>
                </a:solidFill>
                <a:latin typeface="Roboto Light"/>
                <a:ea typeface="Roboto Light"/>
                <a:sym typeface="Roboto Light"/>
              </a:rPr>
              <a:t>Condiciones de la pasantía:</a:t>
            </a:r>
          </a:p>
          <a:p>
            <a:pPr>
              <a:buClr>
                <a:srgbClr val="000000"/>
              </a:buClr>
              <a:buSzPts val="1100"/>
            </a:pPr>
            <a:r>
              <a:rPr lang="es-ES" sz="1400" dirty="0">
                <a:solidFill>
                  <a:schemeClr val="bg1"/>
                </a:solidFill>
                <a:latin typeface="Roboto Light"/>
                <a:ea typeface="Roboto Light"/>
                <a:sym typeface="Roboto Light"/>
              </a:rPr>
              <a:t>Plazo de realización</a:t>
            </a:r>
          </a:p>
          <a:p>
            <a:pPr>
              <a:buClr>
                <a:srgbClr val="000000"/>
              </a:buClr>
              <a:buSzPts val="1100"/>
            </a:pPr>
            <a:r>
              <a:rPr lang="es-ES" sz="1400" dirty="0">
                <a:solidFill>
                  <a:schemeClr val="bg1"/>
                </a:solidFill>
                <a:latin typeface="Roboto Light"/>
                <a:ea typeface="Roboto Light"/>
                <a:sym typeface="Roboto Light"/>
              </a:rPr>
              <a:t>Funciones a desarrollar</a:t>
            </a:r>
          </a:p>
          <a:p>
            <a:pPr>
              <a:buClr>
                <a:srgbClr val="000000"/>
              </a:buClr>
              <a:buSzPts val="1100"/>
            </a:pPr>
            <a:r>
              <a:rPr lang="es-ES" sz="1400" dirty="0">
                <a:solidFill>
                  <a:schemeClr val="bg1"/>
                </a:solidFill>
                <a:latin typeface="Roboto Light"/>
                <a:ea typeface="Roboto Light"/>
                <a:sym typeface="Roboto Light"/>
              </a:rPr>
              <a:t>Productos y/o entregables</a:t>
            </a:r>
          </a:p>
          <a:p>
            <a:pPr>
              <a:buClr>
                <a:srgbClr val="000000"/>
              </a:buClr>
              <a:buSzPts val="1100"/>
            </a:pPr>
            <a:r>
              <a:rPr lang="es-ES" sz="1400" dirty="0">
                <a:solidFill>
                  <a:schemeClr val="bg1"/>
                </a:solidFill>
                <a:latin typeface="Roboto Light"/>
                <a:ea typeface="Roboto Light"/>
                <a:sym typeface="Roboto Light"/>
              </a:rPr>
              <a:t>Persona responsable del aprendiz</a:t>
            </a:r>
          </a:p>
          <a:p>
            <a:pPr>
              <a:buClr>
                <a:srgbClr val="000000"/>
              </a:buClr>
              <a:buSzPts val="1100"/>
            </a:pPr>
            <a:r>
              <a:rPr lang="es-ES" sz="1400" dirty="0">
                <a:solidFill>
                  <a:schemeClr val="bg1"/>
                </a:solidFill>
                <a:latin typeface="Roboto Light"/>
                <a:ea typeface="Roboto Light"/>
                <a:sym typeface="Roboto Light"/>
              </a:rPr>
              <a:t>Responsable de afiliación y pago de la ARL (contratista o entidad educativa)</a:t>
            </a:r>
            <a:endParaRPr lang="es-ES" sz="1400" dirty="0">
              <a:solidFill>
                <a:schemeClr val="bg1"/>
              </a:solidFill>
              <a:latin typeface="Roboto Light"/>
              <a:ea typeface="Roboto Light"/>
            </a:endParaRPr>
          </a:p>
        </p:txBody>
      </p:sp>
      <p:sp>
        <p:nvSpPr>
          <p:cNvPr id="128" name="Google Shape;953;p41">
            <a:extLst>
              <a:ext uri="{FF2B5EF4-FFF2-40B4-BE49-F238E27FC236}">
                <a16:creationId xmlns:a16="http://schemas.microsoft.com/office/drawing/2014/main" id="{B4D9B0C2-78A1-EB71-8640-B7DD10655C52}"/>
              </a:ext>
            </a:extLst>
          </p:cNvPr>
          <p:cNvSpPr/>
          <p:nvPr/>
        </p:nvSpPr>
        <p:spPr>
          <a:xfrm>
            <a:off x="6400391" y="4778271"/>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9" name="Google Shape;954;p41">
            <a:extLst>
              <a:ext uri="{FF2B5EF4-FFF2-40B4-BE49-F238E27FC236}">
                <a16:creationId xmlns:a16="http://schemas.microsoft.com/office/drawing/2014/main" id="{B8BE1E81-299D-ECD4-D197-E143F9FD7F64}"/>
              </a:ext>
            </a:extLst>
          </p:cNvPr>
          <p:cNvSpPr/>
          <p:nvPr/>
        </p:nvSpPr>
        <p:spPr>
          <a:xfrm>
            <a:off x="6517018" y="494891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 name="CuadroTexto 129">
            <a:extLst>
              <a:ext uri="{FF2B5EF4-FFF2-40B4-BE49-F238E27FC236}">
                <a16:creationId xmlns:a16="http://schemas.microsoft.com/office/drawing/2014/main" id="{F25EEC70-F750-32C5-8C3C-0ED3A5049BF1}"/>
              </a:ext>
            </a:extLst>
          </p:cNvPr>
          <p:cNvSpPr txBox="1"/>
          <p:nvPr/>
        </p:nvSpPr>
        <p:spPr>
          <a:xfrm>
            <a:off x="6817166" y="1160794"/>
            <a:ext cx="3419714"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a:t>
            </a:r>
            <a:r>
              <a:rPr lang="es-ES" sz="1600" dirty="0">
                <a:solidFill>
                  <a:schemeClr val="bg1"/>
                </a:solidFill>
                <a:latin typeface="Roboto Light"/>
                <a:ea typeface="Roboto Light"/>
              </a:rPr>
              <a:t>GFPI-F-165V3 Selección Modificación Alternativa de etapa productiva</a:t>
            </a:r>
          </a:p>
        </p:txBody>
      </p:sp>
      <p:sp>
        <p:nvSpPr>
          <p:cNvPr id="134" name="CuadroTexto 133">
            <a:extLst>
              <a:ext uri="{FF2B5EF4-FFF2-40B4-BE49-F238E27FC236}">
                <a16:creationId xmlns:a16="http://schemas.microsoft.com/office/drawing/2014/main" id="{75D4C714-A472-8169-CF16-4D65D5906F17}"/>
              </a:ext>
            </a:extLst>
          </p:cNvPr>
          <p:cNvSpPr txBox="1"/>
          <p:nvPr/>
        </p:nvSpPr>
        <p:spPr>
          <a:xfrm>
            <a:off x="6817166" y="3978893"/>
            <a:ext cx="3364795" cy="584775"/>
          </a:xfrm>
          <a:prstGeom prst="rect">
            <a:avLst/>
          </a:prstGeom>
          <a:noFill/>
          <a:ln>
            <a:noFill/>
          </a:ln>
        </p:spPr>
        <p:txBody>
          <a:bodyPr spcFirstLastPara="1" wrap="square" lIns="91425" tIns="91425" rIns="91425" bIns="91425" anchor="t" anchorCtr="0">
            <a:noAutofit/>
          </a:bodyPr>
          <a:lstStyle>
            <a:defPPr>
              <a:defRPr lang="es-CO"/>
            </a:defPPr>
            <a:lvl1pPr marR="0" lvl="0" indent="0">
              <a:lnSpc>
                <a:spcPct val="100000"/>
              </a:lnSpc>
              <a:spcBef>
                <a:spcPts val="0"/>
              </a:spcBef>
              <a:spcAft>
                <a:spcPts val="0"/>
              </a:spcAft>
              <a:buClr>
                <a:srgbClr val="000000"/>
              </a:buClr>
              <a:buSzPts val="1100"/>
              <a:buFont typeface="Roboto Light"/>
              <a:buNone/>
              <a:defRPr sz="1600" b="0" i="0" u="none" strike="noStrike" cap="none">
                <a:solidFill>
                  <a:schemeClr val="bg1"/>
                </a:solidFill>
                <a:latin typeface="Roboto Light"/>
                <a:ea typeface="Roboto Light"/>
                <a:cs typeface="Roboto Light"/>
              </a:defRPr>
            </a:lvl1pPr>
          </a:lstStyle>
          <a:p>
            <a:r>
              <a:rPr lang="es-ES" dirty="0"/>
              <a:t>Formato GFPI-F-191V02 Vinculo formativo Acuerdo de voluntades</a:t>
            </a:r>
          </a:p>
          <a:p>
            <a:r>
              <a:rPr lang="es-CO" sz="1200" dirty="0">
                <a:solidFill>
                  <a:srgbClr val="FFFF00"/>
                </a:solidFill>
              </a:rPr>
              <a:t>https://www.youtube.com/watch?v=NCeHf3F54As</a:t>
            </a:r>
          </a:p>
        </p:txBody>
      </p:sp>
      <p:sp>
        <p:nvSpPr>
          <p:cNvPr id="136" name="CuadroTexto 135">
            <a:extLst>
              <a:ext uri="{FF2B5EF4-FFF2-40B4-BE49-F238E27FC236}">
                <a16:creationId xmlns:a16="http://schemas.microsoft.com/office/drawing/2014/main" id="{44FD1015-7BE9-D2B4-6326-B0C16C933A69}"/>
              </a:ext>
            </a:extLst>
          </p:cNvPr>
          <p:cNvSpPr txBox="1"/>
          <p:nvPr/>
        </p:nvSpPr>
        <p:spPr>
          <a:xfrm>
            <a:off x="6845455" y="2063851"/>
            <a:ext cx="3378757" cy="830997"/>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Solicitud formal</a:t>
            </a:r>
            <a:r>
              <a:rPr lang="es-ES" sz="1600" b="0" i="0" u="none" strike="noStrike" cap="none" dirty="0">
                <a:solidFill>
                  <a:schemeClr val="bg1"/>
                </a:solidFill>
                <a:latin typeface="Roboto Light"/>
                <a:ea typeface="Roboto Light"/>
                <a:cs typeface="Roboto Light"/>
                <a:sym typeface="Roboto Light"/>
              </a:rPr>
              <a:t> con datos personales, autorización Min Trabajo menor edad 15-17 años</a:t>
            </a:r>
            <a:endParaRPr lang="es-ES" sz="1600" dirty="0">
              <a:solidFill>
                <a:schemeClr val="bg1"/>
              </a:solidFill>
            </a:endParaRPr>
          </a:p>
        </p:txBody>
      </p:sp>
      <p:sp>
        <p:nvSpPr>
          <p:cNvPr id="137" name="CuadroTexto 136">
            <a:extLst>
              <a:ext uri="{FF2B5EF4-FFF2-40B4-BE49-F238E27FC236}">
                <a16:creationId xmlns:a16="http://schemas.microsoft.com/office/drawing/2014/main" id="{D5BC3AB9-A1B6-0441-9E22-EFA89605DB37}"/>
              </a:ext>
            </a:extLst>
          </p:cNvPr>
          <p:cNvSpPr txBox="1"/>
          <p:nvPr/>
        </p:nvSpPr>
        <p:spPr>
          <a:xfrm>
            <a:off x="2512684" y="6429384"/>
            <a:ext cx="6275371" cy="369332"/>
          </a:xfrm>
          <a:prstGeom prst="rect">
            <a:avLst/>
          </a:prstGeom>
          <a:noFill/>
        </p:spPr>
        <p:txBody>
          <a:bodyPr wrap="square" lIns="91440" tIns="45720" rIns="91440" bIns="45720" rtlCol="0" anchor="t">
            <a:spAutoFit/>
          </a:bodyPr>
          <a:lstStyle/>
          <a:p>
            <a:pPr algn="ctr"/>
            <a:r>
              <a:rPr lang="es-CO" b="1" i="1" dirty="0">
                <a:latin typeface="Work Sans"/>
              </a:rPr>
              <a:t>https://www.youtube.com/watch?v=p6ObjVJUFWE</a:t>
            </a:r>
          </a:p>
        </p:txBody>
      </p:sp>
    </p:spTree>
    <p:extLst>
      <p:ext uri="{BB962C8B-B14F-4D97-AF65-F5344CB8AC3E}">
        <p14:creationId xmlns:p14="http://schemas.microsoft.com/office/powerpoint/2010/main" val="224065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4259F-37E4-F85E-9AF1-A4CFE75489B2}"/>
            </a:ext>
          </a:extLst>
        </p:cNvPr>
        <p:cNvGrpSpPr/>
        <p:nvPr/>
      </p:nvGrpSpPr>
      <p:grpSpPr>
        <a:xfrm>
          <a:off x="0" y="0"/>
          <a:ext cx="0" cy="0"/>
          <a:chOff x="0" y="0"/>
          <a:chExt cx="0" cy="0"/>
        </a:xfrm>
      </p:grpSpPr>
      <p:sp>
        <p:nvSpPr>
          <p:cNvPr id="205" name="Google Shape;452;p5">
            <a:extLst>
              <a:ext uri="{FF2B5EF4-FFF2-40B4-BE49-F238E27FC236}">
                <a16:creationId xmlns:a16="http://schemas.microsoft.com/office/drawing/2014/main" id="{CB51B59D-5A2B-83EC-0BC1-2857BD511A6D}"/>
              </a:ext>
            </a:extLst>
          </p:cNvPr>
          <p:cNvSpPr txBox="1"/>
          <p:nvPr/>
        </p:nvSpPr>
        <p:spPr>
          <a:xfrm>
            <a:off x="6743272" y="1182878"/>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a:t>
            </a:r>
            <a:r>
              <a:rPr lang="es-ES" sz="1600" b="0" i="0" u="none" strike="noStrike" cap="none" dirty="0">
                <a:solidFill>
                  <a:schemeClr val="bg1"/>
                </a:solidFill>
                <a:latin typeface="Roboto Light"/>
                <a:ea typeface="Roboto Light"/>
                <a:cs typeface="Roboto Light"/>
                <a:sym typeface="Roboto Light"/>
              </a:rPr>
              <a:t>arta formal por parte del representante de la empresa con horario y funciones a desarrollar.</a:t>
            </a:r>
            <a:endParaRPr sz="2400" dirty="0">
              <a:solidFill>
                <a:schemeClr val="bg1"/>
              </a:solidFill>
            </a:endParaRPr>
          </a:p>
        </p:txBody>
      </p:sp>
      <p:sp>
        <p:nvSpPr>
          <p:cNvPr id="206" name="Google Shape;452;p5">
            <a:extLst>
              <a:ext uri="{FF2B5EF4-FFF2-40B4-BE49-F238E27FC236}">
                <a16:creationId xmlns:a16="http://schemas.microsoft.com/office/drawing/2014/main" id="{B7955338-818E-BDFA-3367-6F5C7A0026BB}"/>
              </a:ext>
            </a:extLst>
          </p:cNvPr>
          <p:cNvSpPr txBox="1"/>
          <p:nvPr/>
        </p:nvSpPr>
        <p:spPr>
          <a:xfrm>
            <a:off x="6813207" y="2276565"/>
            <a:ext cx="3546195" cy="7428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b="0" i="0" u="none" strike="noStrike" cap="none" dirty="0">
                <a:solidFill>
                  <a:schemeClr val="bg1"/>
                </a:solidFill>
                <a:latin typeface="Roboto Light"/>
                <a:ea typeface="Roboto Light"/>
                <a:cs typeface="Roboto Light"/>
                <a:sym typeface="Roboto Light"/>
              </a:rPr>
              <a:t>Soporte de Cámara de Comercio y RUT de la Empresa </a:t>
            </a:r>
            <a:r>
              <a:rPr lang="es-ES" sz="1600" b="0" i="0" u="sng" strike="noStrike" cap="none" dirty="0">
                <a:solidFill>
                  <a:schemeClr val="bg1"/>
                </a:solidFill>
                <a:latin typeface="Roboto Light"/>
                <a:ea typeface="Roboto Light"/>
                <a:cs typeface="Roboto Light"/>
                <a:sym typeface="Roboto Light"/>
              </a:rPr>
              <a:t>únicamente para pasantía y  Apoyo a una unidad Productiva Familiar</a:t>
            </a:r>
          </a:p>
          <a:p>
            <a:pPr marL="0" marR="0" lvl="0" indent="0" algn="l" rtl="0">
              <a:lnSpc>
                <a:spcPct val="100000"/>
              </a:lnSpc>
              <a:spcBef>
                <a:spcPts val="0"/>
              </a:spcBef>
              <a:spcAft>
                <a:spcPts val="0"/>
              </a:spcAft>
              <a:buClr>
                <a:srgbClr val="000000"/>
              </a:buClr>
              <a:buSzPts val="1100"/>
              <a:buFont typeface="Roboto Light"/>
              <a:buNone/>
            </a:pPr>
            <a:endParaRPr lang="es-ES" sz="1100" b="0" i="0" u="none" strike="noStrike" cap="none" dirty="0">
              <a:solidFill>
                <a:schemeClr val="bg1"/>
              </a:solidFill>
              <a:latin typeface="Roboto Light"/>
              <a:ea typeface="Roboto Light"/>
              <a:cs typeface="Roboto Light"/>
              <a:sym typeface="Roboto Light"/>
            </a:endParaRPr>
          </a:p>
        </p:txBody>
      </p:sp>
      <p:sp>
        <p:nvSpPr>
          <p:cNvPr id="208" name="CuadroTexto 207">
            <a:extLst>
              <a:ext uri="{FF2B5EF4-FFF2-40B4-BE49-F238E27FC236}">
                <a16:creationId xmlns:a16="http://schemas.microsoft.com/office/drawing/2014/main" id="{874745E9-27AB-EDFE-2910-3B2327908C43}"/>
              </a:ext>
            </a:extLst>
          </p:cNvPr>
          <p:cNvSpPr txBox="1"/>
          <p:nvPr/>
        </p:nvSpPr>
        <p:spPr>
          <a:xfrm>
            <a:off x="6813770" y="3560981"/>
            <a:ext cx="2985651"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endParaRPr lang="es-ES" sz="1600" dirty="0">
              <a:solidFill>
                <a:schemeClr val="bg1"/>
              </a:solidFill>
              <a:latin typeface="Roboto Light"/>
              <a:ea typeface="Roboto Light"/>
            </a:endParaRPr>
          </a:p>
        </p:txBody>
      </p:sp>
      <p:grpSp>
        <p:nvGrpSpPr>
          <p:cNvPr id="2" name="Grupo 1">
            <a:extLst>
              <a:ext uri="{FF2B5EF4-FFF2-40B4-BE49-F238E27FC236}">
                <a16:creationId xmlns:a16="http://schemas.microsoft.com/office/drawing/2014/main" id="{8367794C-3BE2-158A-261A-0F786ECA907A}"/>
              </a:ext>
            </a:extLst>
          </p:cNvPr>
          <p:cNvGrpSpPr/>
          <p:nvPr/>
        </p:nvGrpSpPr>
        <p:grpSpPr>
          <a:xfrm>
            <a:off x="-137141" y="347506"/>
            <a:ext cx="10568434" cy="6162988"/>
            <a:chOff x="317132" y="454529"/>
            <a:chExt cx="8311535" cy="4527475"/>
          </a:xfrm>
        </p:grpSpPr>
        <p:grpSp>
          <p:nvGrpSpPr>
            <p:cNvPr id="3" name="Google Shape;417;p24">
              <a:extLst>
                <a:ext uri="{FF2B5EF4-FFF2-40B4-BE49-F238E27FC236}">
                  <a16:creationId xmlns:a16="http://schemas.microsoft.com/office/drawing/2014/main" id="{DA91C1E0-F87E-016E-FC67-B0426322FF24}"/>
                </a:ext>
              </a:extLst>
            </p:cNvPr>
            <p:cNvGrpSpPr/>
            <p:nvPr/>
          </p:nvGrpSpPr>
          <p:grpSpPr>
            <a:xfrm>
              <a:off x="5186592" y="454529"/>
              <a:ext cx="3442075" cy="4472582"/>
              <a:chOff x="5335450" y="305675"/>
              <a:chExt cx="3442075" cy="4435325"/>
            </a:xfrm>
          </p:grpSpPr>
          <p:sp>
            <p:nvSpPr>
              <p:cNvPr id="52" name="Google Shape;418;p24">
                <a:extLst>
                  <a:ext uri="{FF2B5EF4-FFF2-40B4-BE49-F238E27FC236}">
                    <a16:creationId xmlns:a16="http://schemas.microsoft.com/office/drawing/2014/main" id="{66D2AC20-9BA2-45F6-DEBB-1D109BD6ECB2}"/>
                  </a:ext>
                </a:extLst>
              </p:cNvPr>
              <p:cNvSpPr/>
              <p:nvPr/>
            </p:nvSpPr>
            <p:spPr>
              <a:xfrm>
                <a:off x="5422625" y="366700"/>
                <a:ext cx="3354900" cy="43743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53" name="Google Shape;419;p24">
                <a:extLst>
                  <a:ext uri="{FF2B5EF4-FFF2-40B4-BE49-F238E27FC236}">
                    <a16:creationId xmlns:a16="http://schemas.microsoft.com/office/drawing/2014/main" id="{B1787351-D405-3A4A-0350-C5B879A31ED1}"/>
                  </a:ext>
                </a:extLst>
              </p:cNvPr>
              <p:cNvSpPr/>
              <p:nvPr/>
            </p:nvSpPr>
            <p:spPr>
              <a:xfrm>
                <a:off x="5335450" y="305675"/>
                <a:ext cx="226800" cy="215700"/>
              </a:xfrm>
              <a:prstGeom prst="rect">
                <a:avLst/>
              </a:pr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
          <p:nvSpPr>
            <p:cNvPr id="4" name="Google Shape;420;p24">
              <a:extLst>
                <a:ext uri="{FF2B5EF4-FFF2-40B4-BE49-F238E27FC236}">
                  <a16:creationId xmlns:a16="http://schemas.microsoft.com/office/drawing/2014/main" id="{1DA66E1C-70FA-5920-986F-878BB10D4DE7}"/>
                </a:ext>
              </a:extLst>
            </p:cNvPr>
            <p:cNvSpPr/>
            <p:nvPr/>
          </p:nvSpPr>
          <p:spPr>
            <a:xfrm>
              <a:off x="5385992" y="569004"/>
              <a:ext cx="3216300" cy="4413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defTabSz="914400">
                <a:buClr>
                  <a:srgbClr val="000000"/>
                </a:buClr>
                <a:buFont typeface="Arial"/>
                <a:buNone/>
              </a:pPr>
              <a:endParaRPr lang="es-CO" sz="1400" kern="0" dirty="0">
                <a:solidFill>
                  <a:srgbClr val="000000"/>
                </a:solidFill>
                <a:latin typeface="Arial"/>
                <a:cs typeface="Arial"/>
                <a:sym typeface="Arial"/>
              </a:endParaRPr>
            </a:p>
          </p:txBody>
        </p:sp>
        <p:grpSp>
          <p:nvGrpSpPr>
            <p:cNvPr id="5" name="Google Shape;421;p24">
              <a:extLst>
                <a:ext uri="{FF2B5EF4-FFF2-40B4-BE49-F238E27FC236}">
                  <a16:creationId xmlns:a16="http://schemas.microsoft.com/office/drawing/2014/main" id="{7AF05C5F-704B-38CB-8A46-33A13F22E3A6}"/>
                </a:ext>
              </a:extLst>
            </p:cNvPr>
            <p:cNvGrpSpPr/>
            <p:nvPr/>
          </p:nvGrpSpPr>
          <p:grpSpPr>
            <a:xfrm>
              <a:off x="1055004" y="514104"/>
              <a:ext cx="3355775" cy="4413000"/>
              <a:chOff x="1055000" y="365250"/>
              <a:chExt cx="3355775" cy="4413000"/>
            </a:xfrm>
          </p:grpSpPr>
          <p:sp>
            <p:nvSpPr>
              <p:cNvPr id="50" name="Google Shape;422;p24">
                <a:extLst>
                  <a:ext uri="{FF2B5EF4-FFF2-40B4-BE49-F238E27FC236}">
                    <a16:creationId xmlns:a16="http://schemas.microsoft.com/office/drawing/2014/main" id="{89DA2927-985B-8674-D1F8-BC832EAB8E15}"/>
                  </a:ext>
                </a:extLst>
              </p:cNvPr>
              <p:cNvSpPr/>
              <p:nvPr/>
            </p:nvSpPr>
            <p:spPr>
              <a:xfrm>
                <a:off x="1055000" y="512400"/>
                <a:ext cx="3216300" cy="42285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51" name="Google Shape;423;p24">
                <a:extLst>
                  <a:ext uri="{FF2B5EF4-FFF2-40B4-BE49-F238E27FC236}">
                    <a16:creationId xmlns:a16="http://schemas.microsoft.com/office/drawing/2014/main" id="{37BDFA8C-2A10-F258-06F7-C73B35ED363F}"/>
                  </a:ext>
                </a:extLst>
              </p:cNvPr>
              <p:cNvSpPr/>
              <p:nvPr/>
            </p:nvSpPr>
            <p:spPr>
              <a:xfrm>
                <a:off x="1194475" y="365250"/>
                <a:ext cx="3216300" cy="4413000"/>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grpSp>
        <p:sp>
          <p:nvSpPr>
            <p:cNvPr id="6" name="Google Shape;424;p24">
              <a:extLst>
                <a:ext uri="{FF2B5EF4-FFF2-40B4-BE49-F238E27FC236}">
                  <a16:creationId xmlns:a16="http://schemas.microsoft.com/office/drawing/2014/main" id="{AEE090C3-EAB5-8345-4E22-46359385365F}"/>
                </a:ext>
              </a:extLst>
            </p:cNvPr>
            <p:cNvSpPr txBox="1">
              <a:spLocks/>
            </p:cNvSpPr>
            <p:nvPr/>
          </p:nvSpPr>
          <p:spPr>
            <a:xfrm>
              <a:off x="1203548" y="1201716"/>
              <a:ext cx="3239936" cy="141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ES" sz="1600" i="0" u="none" strike="noStrike" kern="0" cap="none" spc="0" normalizeH="0" baseline="0" noProof="0" dirty="0">
                  <a:ln>
                    <a:noFill/>
                  </a:ln>
                  <a:solidFill>
                    <a:srgbClr val="1E2128"/>
                  </a:solidFill>
                  <a:effectLst/>
                  <a:uLnTx/>
                  <a:uFillTx/>
                  <a:latin typeface="Roboto Light"/>
                  <a:sym typeface="Roboto Light"/>
                </a:rPr>
                <a:t>Tienen por objetivo impulsar el establecimiento y desarrollo de microempresas que estimulen la generación de empleo, integrando los conocimientos, habilidades y destrezas pertinentes a las competencias del programa formativo.</a:t>
              </a:r>
            </a:p>
            <a:p>
              <a:pPr marL="0" marR="0" lvl="0" indent="0" algn="ctr" defTabSz="914400" rtl="0" eaLnBrk="1" fontAlgn="auto" latinLnBrk="0" hangingPunct="1">
                <a:lnSpc>
                  <a:spcPct val="100000"/>
                </a:lnSpc>
                <a:spcBef>
                  <a:spcPts val="0"/>
                </a:spcBef>
                <a:spcAft>
                  <a:spcPts val="0"/>
                </a:spcAft>
                <a:buClr>
                  <a:srgbClr val="000000"/>
                </a:buClr>
                <a:buSzPts val="1100"/>
                <a:buFont typeface="Roboto Light"/>
                <a:buNone/>
                <a:tabLst/>
                <a:defRPr/>
              </a:pPr>
              <a:endParaRPr lang="es-ES" sz="1600" kern="0" dirty="0">
                <a:solidFill>
                  <a:srgbClr val="1E2128"/>
                </a:solidFill>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MX" sz="1600" i="0" u="none" strike="noStrike" kern="0" cap="none" spc="0" normalizeH="0" baseline="0" noProof="0" dirty="0">
                  <a:ln>
                    <a:noFill/>
                  </a:ln>
                  <a:solidFill>
                    <a:srgbClr val="1E2128"/>
                  </a:solidFill>
                  <a:effectLst/>
                  <a:uLnTx/>
                  <a:uFillTx/>
                  <a:latin typeface="Roboto Light"/>
                  <a:sym typeface="Roboto Light"/>
                </a:rPr>
                <a:t>le permite al aprendiz realizar su etapa productiva; mediante la definición y/o fortalecimiento de una idea de negocio, que se viabilice en un plan de negocios, donde pueda aplicar: los conocimientos, habilidades y destrezas; pertinentes a las competencias de su programa de formación, buscando la constitución y/o fortalecimiento de: una empresa, producto o servicio.</a:t>
              </a:r>
              <a:endParaRPr kumimoji="0" lang="es-ES" sz="1600" i="0" u="none" strike="noStrike" kern="0" cap="none" spc="0" normalizeH="0" baseline="0" noProof="0" dirty="0">
                <a:ln>
                  <a:noFill/>
                </a:ln>
                <a:solidFill>
                  <a:srgbClr val="1E2128"/>
                </a:solidFill>
                <a:effectLst/>
                <a:uLnTx/>
                <a:uFillTx/>
                <a:latin typeface="Roboto Light"/>
                <a:sym typeface="Roboto Light"/>
              </a:endParaRPr>
            </a:p>
          </p:txBody>
        </p:sp>
        <p:sp>
          <p:nvSpPr>
            <p:cNvPr id="7" name="Google Shape;425;p24">
              <a:extLst>
                <a:ext uri="{FF2B5EF4-FFF2-40B4-BE49-F238E27FC236}">
                  <a16:creationId xmlns:a16="http://schemas.microsoft.com/office/drawing/2014/main" id="{54750C67-709F-6524-D1A7-14A8307A4B07}"/>
                </a:ext>
              </a:extLst>
            </p:cNvPr>
            <p:cNvSpPr txBox="1">
              <a:spLocks/>
            </p:cNvSpPr>
            <p:nvPr/>
          </p:nvSpPr>
          <p:spPr>
            <a:xfrm>
              <a:off x="1464753" y="667076"/>
              <a:ext cx="2614400"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r>
                <a:rPr lang="es-CO" sz="3200" kern="0" dirty="0">
                  <a:solidFill>
                    <a:srgbClr val="1E2128"/>
                  </a:solidFill>
                  <a:latin typeface="Bahnschrift SemiLight Condensed" panose="020B0502040204020203" pitchFamily="34" charset="0"/>
                </a:rPr>
                <a:t>Proyecto Productivo</a:t>
              </a:r>
              <a:endParaRPr kumimoji="0" lang="es-CO" sz="32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endParaRPr>
            </a:p>
          </p:txBody>
        </p:sp>
        <p:sp>
          <p:nvSpPr>
            <p:cNvPr id="8" name="Google Shape;427;p24">
              <a:extLst>
                <a:ext uri="{FF2B5EF4-FFF2-40B4-BE49-F238E27FC236}">
                  <a16:creationId xmlns:a16="http://schemas.microsoft.com/office/drawing/2014/main" id="{77072A7B-F4C8-4EE6-8115-DFF2C491992D}"/>
                </a:ext>
              </a:extLst>
            </p:cNvPr>
            <p:cNvSpPr txBox="1">
              <a:spLocks/>
            </p:cNvSpPr>
            <p:nvPr/>
          </p:nvSpPr>
          <p:spPr>
            <a:xfrm>
              <a:off x="5581189" y="535896"/>
              <a:ext cx="2842858"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r>
                <a:rPr lang="es-CO" sz="3200" b="1" dirty="0">
                  <a:solidFill>
                    <a:schemeClr val="bg1"/>
                  </a:solidFill>
                  <a:latin typeface="Bahnschrift SemiLight Condensed" panose="020B0502040204020203" pitchFamily="34" charset="0"/>
                </a:rPr>
                <a:t>Documentos Requeridos</a:t>
              </a:r>
            </a:p>
          </p:txBody>
        </p:sp>
        <p:grpSp>
          <p:nvGrpSpPr>
            <p:cNvPr id="9" name="Google Shape;952;p41">
              <a:extLst>
                <a:ext uri="{FF2B5EF4-FFF2-40B4-BE49-F238E27FC236}">
                  <a16:creationId xmlns:a16="http://schemas.microsoft.com/office/drawing/2014/main" id="{378D2AF4-B605-D1AE-BDB8-C456D9D94498}"/>
                </a:ext>
              </a:extLst>
            </p:cNvPr>
            <p:cNvGrpSpPr/>
            <p:nvPr/>
          </p:nvGrpSpPr>
          <p:grpSpPr>
            <a:xfrm>
              <a:off x="5436065" y="1176204"/>
              <a:ext cx="339253" cy="292529"/>
              <a:chOff x="880098" y="3010097"/>
              <a:chExt cx="481825" cy="415465"/>
            </a:xfrm>
            <a:solidFill>
              <a:srgbClr val="FF9966"/>
            </a:solidFill>
          </p:grpSpPr>
          <p:sp>
            <p:nvSpPr>
              <p:cNvPr id="48" name="Google Shape;953;p41">
                <a:extLst>
                  <a:ext uri="{FF2B5EF4-FFF2-40B4-BE49-F238E27FC236}">
                    <a16:creationId xmlns:a16="http://schemas.microsoft.com/office/drawing/2014/main" id="{045F559B-AE3B-3462-EA2E-DAA765D8FC1D}"/>
                  </a:ext>
                </a:extLst>
              </p:cNvPr>
              <p:cNvSpPr/>
              <p:nvPr/>
            </p:nvSpPr>
            <p:spPr>
              <a:xfrm>
                <a:off x="880098" y="3010097"/>
                <a:ext cx="481825" cy="4154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954;p41">
                <a:extLst>
                  <a:ext uri="{FF2B5EF4-FFF2-40B4-BE49-F238E27FC236}">
                    <a16:creationId xmlns:a16="http://schemas.microsoft.com/office/drawing/2014/main" id="{870E109F-5ED0-A367-A1A9-5342C650564B}"/>
                  </a:ext>
                </a:extLst>
              </p:cNvPr>
              <p:cNvSpPr/>
              <p:nvPr/>
            </p:nvSpPr>
            <p:spPr>
              <a:xfrm>
                <a:off x="1043100" y="3150151"/>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254;p21">
              <a:extLst>
                <a:ext uri="{FF2B5EF4-FFF2-40B4-BE49-F238E27FC236}">
                  <a16:creationId xmlns:a16="http://schemas.microsoft.com/office/drawing/2014/main" id="{D99DE9FD-171D-B485-B978-FDAC433209BA}"/>
                </a:ext>
              </a:extLst>
            </p:cNvPr>
            <p:cNvGrpSpPr/>
            <p:nvPr/>
          </p:nvGrpSpPr>
          <p:grpSpPr>
            <a:xfrm>
              <a:off x="322969" y="4062681"/>
              <a:ext cx="1088987" cy="896743"/>
              <a:chOff x="7605998" y="3886472"/>
              <a:chExt cx="1302190" cy="896743"/>
            </a:xfrm>
          </p:grpSpPr>
          <p:sp>
            <p:nvSpPr>
              <p:cNvPr id="34" name="Google Shape;255;p21">
                <a:extLst>
                  <a:ext uri="{FF2B5EF4-FFF2-40B4-BE49-F238E27FC236}">
                    <a16:creationId xmlns:a16="http://schemas.microsoft.com/office/drawing/2014/main" id="{5C4D93E0-96E4-5369-C6EA-EB11B1BB6E39}"/>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p21">
                <a:extLst>
                  <a:ext uri="{FF2B5EF4-FFF2-40B4-BE49-F238E27FC236}">
                    <a16:creationId xmlns:a16="http://schemas.microsoft.com/office/drawing/2014/main" id="{BC485C34-E1AA-D368-97C0-C085EE5E4420}"/>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1">
                <a:extLst>
                  <a:ext uri="{FF2B5EF4-FFF2-40B4-BE49-F238E27FC236}">
                    <a16:creationId xmlns:a16="http://schemas.microsoft.com/office/drawing/2014/main" id="{A3169865-35F3-2EA5-0476-F9AE7DE1FE47}"/>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1">
                <a:extLst>
                  <a:ext uri="{FF2B5EF4-FFF2-40B4-BE49-F238E27FC236}">
                    <a16:creationId xmlns:a16="http://schemas.microsoft.com/office/drawing/2014/main" id="{756CCFA9-C6A9-A774-266D-18939F229ECD}"/>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9;p21">
                <a:extLst>
                  <a:ext uri="{FF2B5EF4-FFF2-40B4-BE49-F238E27FC236}">
                    <a16:creationId xmlns:a16="http://schemas.microsoft.com/office/drawing/2014/main" id="{9FA51F58-C0B3-D1B5-4A61-B5E45BCE98EC}"/>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0;p21">
                <a:extLst>
                  <a:ext uri="{FF2B5EF4-FFF2-40B4-BE49-F238E27FC236}">
                    <a16:creationId xmlns:a16="http://schemas.microsoft.com/office/drawing/2014/main" id="{154B5E7A-9B9F-E85E-1E9B-FD8C9BD1CE2E}"/>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1;p21">
                <a:extLst>
                  <a:ext uri="{FF2B5EF4-FFF2-40B4-BE49-F238E27FC236}">
                    <a16:creationId xmlns:a16="http://schemas.microsoft.com/office/drawing/2014/main" id="{16E8DD2B-9852-3176-E67D-4C5ED01A39F3}"/>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2;p21">
                <a:extLst>
                  <a:ext uri="{FF2B5EF4-FFF2-40B4-BE49-F238E27FC236}">
                    <a16:creationId xmlns:a16="http://schemas.microsoft.com/office/drawing/2014/main" id="{DFF3781B-3786-E159-92EA-62EBEC689CBA}"/>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p21">
                <a:extLst>
                  <a:ext uri="{FF2B5EF4-FFF2-40B4-BE49-F238E27FC236}">
                    <a16:creationId xmlns:a16="http://schemas.microsoft.com/office/drawing/2014/main" id="{6D6A348F-58CC-F04B-BCE0-71F191195A6A}"/>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4;p21">
                <a:extLst>
                  <a:ext uri="{FF2B5EF4-FFF2-40B4-BE49-F238E27FC236}">
                    <a16:creationId xmlns:a16="http://schemas.microsoft.com/office/drawing/2014/main" id="{61229204-FDC4-7CEB-ECBD-A34BDC4A446A}"/>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5;p21">
                <a:extLst>
                  <a:ext uri="{FF2B5EF4-FFF2-40B4-BE49-F238E27FC236}">
                    <a16:creationId xmlns:a16="http://schemas.microsoft.com/office/drawing/2014/main" id="{CF219149-75D2-6AA0-FAAC-AE727F6C1D92}"/>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6;p21">
                <a:extLst>
                  <a:ext uri="{FF2B5EF4-FFF2-40B4-BE49-F238E27FC236}">
                    <a16:creationId xmlns:a16="http://schemas.microsoft.com/office/drawing/2014/main" id="{FD77BA06-5083-2279-AEFD-05F019BF886C}"/>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34;p24">
              <a:extLst>
                <a:ext uri="{FF2B5EF4-FFF2-40B4-BE49-F238E27FC236}">
                  <a16:creationId xmlns:a16="http://schemas.microsoft.com/office/drawing/2014/main" id="{6E402DB4-FF28-374B-4597-590E148FC3BD}"/>
                </a:ext>
              </a:extLst>
            </p:cNvPr>
            <p:cNvGrpSpPr/>
            <p:nvPr/>
          </p:nvGrpSpPr>
          <p:grpSpPr>
            <a:xfrm>
              <a:off x="4370046" y="2317552"/>
              <a:ext cx="1219900" cy="2615726"/>
              <a:chOff x="4446034" y="2066733"/>
              <a:chExt cx="1291236" cy="2776337"/>
            </a:xfrm>
          </p:grpSpPr>
          <p:sp>
            <p:nvSpPr>
              <p:cNvPr id="26" name="Google Shape;435;p24">
                <a:extLst>
                  <a:ext uri="{FF2B5EF4-FFF2-40B4-BE49-F238E27FC236}">
                    <a16:creationId xmlns:a16="http://schemas.microsoft.com/office/drawing/2014/main" id="{8809F144-C113-E27A-4126-D019724B1491}"/>
                  </a:ext>
                </a:extLst>
              </p:cNvPr>
              <p:cNvSpPr/>
              <p:nvPr/>
            </p:nvSpPr>
            <p:spPr>
              <a:xfrm>
                <a:off x="4547238" y="4688270"/>
                <a:ext cx="776400" cy="154800"/>
              </a:xfrm>
              <a:prstGeom prst="ellipse">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nvGrpSpPr>
              <p:cNvPr id="27" name="Google Shape;436;p24">
                <a:extLst>
                  <a:ext uri="{FF2B5EF4-FFF2-40B4-BE49-F238E27FC236}">
                    <a16:creationId xmlns:a16="http://schemas.microsoft.com/office/drawing/2014/main" id="{8B99D014-8F14-1485-8B0D-7446AAAD2F01}"/>
                  </a:ext>
                </a:extLst>
              </p:cNvPr>
              <p:cNvGrpSpPr/>
              <p:nvPr/>
            </p:nvGrpSpPr>
            <p:grpSpPr>
              <a:xfrm>
                <a:off x="4446034" y="2066733"/>
                <a:ext cx="1291236" cy="2626838"/>
                <a:chOff x="3801263" y="1012744"/>
                <a:chExt cx="2125491" cy="4324013"/>
              </a:xfrm>
            </p:grpSpPr>
            <p:sp>
              <p:nvSpPr>
                <p:cNvPr id="28" name="Google Shape;437;p24">
                  <a:extLst>
                    <a:ext uri="{FF2B5EF4-FFF2-40B4-BE49-F238E27FC236}">
                      <a16:creationId xmlns:a16="http://schemas.microsoft.com/office/drawing/2014/main" id="{A84F0112-BE1F-5682-3493-08D212D2E28C}"/>
                    </a:ext>
                  </a:extLst>
                </p:cNvPr>
                <p:cNvSpPr/>
                <p:nvPr/>
              </p:nvSpPr>
              <p:spPr>
                <a:xfrm>
                  <a:off x="4129005" y="1379823"/>
                  <a:ext cx="918425" cy="3846199"/>
                </a:xfrm>
                <a:custGeom>
                  <a:avLst/>
                  <a:gdLst/>
                  <a:ahLst/>
                  <a:cxnLst/>
                  <a:rect l="l" t="t" r="r" b="b"/>
                  <a:pathLst>
                    <a:path w="36737" h="153848" extrusionOk="0">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9" name="Google Shape;438;p24">
                  <a:extLst>
                    <a:ext uri="{FF2B5EF4-FFF2-40B4-BE49-F238E27FC236}">
                      <a16:creationId xmlns:a16="http://schemas.microsoft.com/office/drawing/2014/main" id="{FD2EA9FE-76B6-AB52-3B46-123647F0D6CF}"/>
                    </a:ext>
                  </a:extLst>
                </p:cNvPr>
                <p:cNvSpPr/>
                <p:nvPr/>
              </p:nvSpPr>
              <p:spPr>
                <a:xfrm>
                  <a:off x="4483897" y="1012744"/>
                  <a:ext cx="1003875" cy="1442850"/>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30" name="Google Shape;439;p24">
                  <a:extLst>
                    <a:ext uri="{FF2B5EF4-FFF2-40B4-BE49-F238E27FC236}">
                      <a16:creationId xmlns:a16="http://schemas.microsoft.com/office/drawing/2014/main" id="{FC26BB53-E3A7-122D-F943-5BBA06E265D3}"/>
                    </a:ext>
                  </a:extLst>
                </p:cNvPr>
                <p:cNvSpPr/>
                <p:nvPr/>
              </p:nvSpPr>
              <p:spPr>
                <a:xfrm>
                  <a:off x="4516554" y="2957485"/>
                  <a:ext cx="612174" cy="2141225"/>
                </a:xfrm>
                <a:custGeom>
                  <a:avLst/>
                  <a:gdLst/>
                  <a:ahLst/>
                  <a:cxnLst/>
                  <a:rect l="l" t="t" r="r" b="b"/>
                  <a:pathLst>
                    <a:path w="24487" h="85649" extrusionOk="0">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1" name="Google Shape;440;p24">
                  <a:extLst>
                    <a:ext uri="{FF2B5EF4-FFF2-40B4-BE49-F238E27FC236}">
                      <a16:creationId xmlns:a16="http://schemas.microsoft.com/office/drawing/2014/main" id="{D10C9EF6-2D81-A24C-D802-7566E983DA9C}"/>
                    </a:ext>
                  </a:extLst>
                </p:cNvPr>
                <p:cNvSpPr/>
                <p:nvPr/>
              </p:nvSpPr>
              <p:spPr>
                <a:xfrm>
                  <a:off x="4384329" y="1851676"/>
                  <a:ext cx="1542425" cy="2884425"/>
                </a:xfrm>
                <a:custGeom>
                  <a:avLst/>
                  <a:gdLst/>
                  <a:ahLst/>
                  <a:cxnLst/>
                  <a:rect l="l" t="t" r="r" b="b"/>
                  <a:pathLst>
                    <a:path w="61697" h="115377" extrusionOk="0">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2" name="Google Shape;441;p24">
                  <a:extLst>
                    <a:ext uri="{FF2B5EF4-FFF2-40B4-BE49-F238E27FC236}">
                      <a16:creationId xmlns:a16="http://schemas.microsoft.com/office/drawing/2014/main" id="{7AFF13AC-7074-FB3E-44FE-2E7581543E86}"/>
                    </a:ext>
                  </a:extLst>
                </p:cNvPr>
                <p:cNvSpPr/>
                <p:nvPr/>
              </p:nvSpPr>
              <p:spPr>
                <a:xfrm>
                  <a:off x="3801263" y="3479107"/>
                  <a:ext cx="1147600" cy="1857650"/>
                </a:xfrm>
                <a:custGeom>
                  <a:avLst/>
                  <a:gdLst/>
                  <a:ahLst/>
                  <a:cxnLst/>
                  <a:rect l="l" t="t" r="r" b="b"/>
                  <a:pathLst>
                    <a:path w="45904" h="74306" extrusionOk="0">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3" name="Google Shape;442;p24">
                  <a:extLst>
                    <a:ext uri="{FF2B5EF4-FFF2-40B4-BE49-F238E27FC236}">
                      <a16:creationId xmlns:a16="http://schemas.microsoft.com/office/drawing/2014/main" id="{0E3E273D-E308-62E0-BCE3-A3BF8A9318D9}"/>
                    </a:ext>
                  </a:extLst>
                </p:cNvPr>
                <p:cNvSpPr/>
                <p:nvPr/>
              </p:nvSpPr>
              <p:spPr>
                <a:xfrm rot="1101497">
                  <a:off x="4722120" y="2465980"/>
                  <a:ext cx="711731" cy="1022957"/>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grpSp>
        <p:grpSp>
          <p:nvGrpSpPr>
            <p:cNvPr id="13" name="Google Shape;254;p21">
              <a:extLst>
                <a:ext uri="{FF2B5EF4-FFF2-40B4-BE49-F238E27FC236}">
                  <a16:creationId xmlns:a16="http://schemas.microsoft.com/office/drawing/2014/main" id="{91D14DEF-C708-9856-C337-E257CE6F0080}"/>
                </a:ext>
              </a:extLst>
            </p:cNvPr>
            <p:cNvGrpSpPr/>
            <p:nvPr/>
          </p:nvGrpSpPr>
          <p:grpSpPr>
            <a:xfrm rot="336413">
              <a:off x="317132" y="3290144"/>
              <a:ext cx="880718" cy="806639"/>
              <a:chOff x="7605998" y="3886472"/>
              <a:chExt cx="1302190" cy="896743"/>
            </a:xfrm>
          </p:grpSpPr>
          <p:sp>
            <p:nvSpPr>
              <p:cNvPr id="14" name="Google Shape;255;p21">
                <a:extLst>
                  <a:ext uri="{FF2B5EF4-FFF2-40B4-BE49-F238E27FC236}">
                    <a16:creationId xmlns:a16="http://schemas.microsoft.com/office/drawing/2014/main" id="{7CC64EFD-15F0-1E11-3A98-BFF0626184C4}"/>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6;p21">
                <a:extLst>
                  <a:ext uri="{FF2B5EF4-FFF2-40B4-BE49-F238E27FC236}">
                    <a16:creationId xmlns:a16="http://schemas.microsoft.com/office/drawing/2014/main" id="{9AA969E1-9332-B288-0D80-1590D896EF8C}"/>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p21">
                <a:extLst>
                  <a:ext uri="{FF2B5EF4-FFF2-40B4-BE49-F238E27FC236}">
                    <a16:creationId xmlns:a16="http://schemas.microsoft.com/office/drawing/2014/main" id="{F732E10A-1DEB-ED3A-4FD7-EEC849612235}"/>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8;p21">
                <a:extLst>
                  <a:ext uri="{FF2B5EF4-FFF2-40B4-BE49-F238E27FC236}">
                    <a16:creationId xmlns:a16="http://schemas.microsoft.com/office/drawing/2014/main" id="{C2C35C9D-1CF3-DE66-8634-0E1BF6CFDC3E}"/>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9;p21">
                <a:extLst>
                  <a:ext uri="{FF2B5EF4-FFF2-40B4-BE49-F238E27FC236}">
                    <a16:creationId xmlns:a16="http://schemas.microsoft.com/office/drawing/2014/main" id="{7C022DDD-E844-5966-0A2E-DC18913ADA58}"/>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p21">
                <a:extLst>
                  <a:ext uri="{FF2B5EF4-FFF2-40B4-BE49-F238E27FC236}">
                    <a16:creationId xmlns:a16="http://schemas.microsoft.com/office/drawing/2014/main" id="{EDCF37A5-8254-C2F1-B7BE-65DED69F2935}"/>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p21">
                <a:extLst>
                  <a:ext uri="{FF2B5EF4-FFF2-40B4-BE49-F238E27FC236}">
                    <a16:creationId xmlns:a16="http://schemas.microsoft.com/office/drawing/2014/main" id="{0F4F8D71-76AE-6A0F-82BF-B9FBDBDED904}"/>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p21">
                <a:extLst>
                  <a:ext uri="{FF2B5EF4-FFF2-40B4-BE49-F238E27FC236}">
                    <a16:creationId xmlns:a16="http://schemas.microsoft.com/office/drawing/2014/main" id="{1B7BA8FF-7C7D-5441-6221-3CF736821523}"/>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p21">
                <a:extLst>
                  <a:ext uri="{FF2B5EF4-FFF2-40B4-BE49-F238E27FC236}">
                    <a16:creationId xmlns:a16="http://schemas.microsoft.com/office/drawing/2014/main" id="{18B9D099-DE2A-1D9D-E4BE-A4C371F44CF5}"/>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4;p21">
                <a:extLst>
                  <a:ext uri="{FF2B5EF4-FFF2-40B4-BE49-F238E27FC236}">
                    <a16:creationId xmlns:a16="http://schemas.microsoft.com/office/drawing/2014/main" id="{4C8D9582-BF81-0E74-AB3C-6819D65E33AA}"/>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p21">
                <a:extLst>
                  <a:ext uri="{FF2B5EF4-FFF2-40B4-BE49-F238E27FC236}">
                    <a16:creationId xmlns:a16="http://schemas.microsoft.com/office/drawing/2014/main" id="{4BF384A6-0CE0-0D6D-5EF6-C0513DFD7C4D}"/>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p21">
                <a:extLst>
                  <a:ext uri="{FF2B5EF4-FFF2-40B4-BE49-F238E27FC236}">
                    <a16:creationId xmlns:a16="http://schemas.microsoft.com/office/drawing/2014/main" id="{C6CA38FB-1AF1-938C-2831-42BDC11A14BA}"/>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953;p41">
            <a:extLst>
              <a:ext uri="{FF2B5EF4-FFF2-40B4-BE49-F238E27FC236}">
                <a16:creationId xmlns:a16="http://schemas.microsoft.com/office/drawing/2014/main" id="{B7D8CB34-AC26-A0C0-78A3-A56FA15CBF25}"/>
              </a:ext>
            </a:extLst>
          </p:cNvPr>
          <p:cNvSpPr/>
          <p:nvPr/>
        </p:nvSpPr>
        <p:spPr>
          <a:xfrm>
            <a:off x="6382527" y="2285484"/>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7" name="Google Shape;954;p41">
            <a:extLst>
              <a:ext uri="{FF2B5EF4-FFF2-40B4-BE49-F238E27FC236}">
                <a16:creationId xmlns:a16="http://schemas.microsoft.com/office/drawing/2014/main" id="{7A3413FD-9626-0899-A748-68CF472751B6}"/>
              </a:ext>
            </a:extLst>
          </p:cNvPr>
          <p:cNvSpPr/>
          <p:nvPr/>
        </p:nvSpPr>
        <p:spPr>
          <a:xfrm>
            <a:off x="6504414" y="244609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336;p22">
            <a:extLst>
              <a:ext uri="{FF2B5EF4-FFF2-40B4-BE49-F238E27FC236}">
                <a16:creationId xmlns:a16="http://schemas.microsoft.com/office/drawing/2014/main" id="{F3639F70-D884-310E-F55A-009B530AF90A}"/>
              </a:ext>
            </a:extLst>
          </p:cNvPr>
          <p:cNvSpPr/>
          <p:nvPr/>
        </p:nvSpPr>
        <p:spPr>
          <a:xfrm>
            <a:off x="10802526" y="1160794"/>
            <a:ext cx="206902" cy="5089582"/>
          </a:xfrm>
          <a:prstGeom prst="rect">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CuadroTexto 9">
            <a:extLst>
              <a:ext uri="{FF2B5EF4-FFF2-40B4-BE49-F238E27FC236}">
                <a16:creationId xmlns:a16="http://schemas.microsoft.com/office/drawing/2014/main" id="{48A4A0B4-C851-52E7-1BA6-4D22072C2B89}"/>
              </a:ext>
            </a:extLst>
          </p:cNvPr>
          <p:cNvSpPr txBox="1"/>
          <p:nvPr/>
        </p:nvSpPr>
        <p:spPr>
          <a:xfrm>
            <a:off x="6885098" y="4378806"/>
            <a:ext cx="3546195" cy="2062103"/>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O Participar en las convocatorias de Proyecto Productivo que:</a:t>
            </a:r>
          </a:p>
          <a:p>
            <a:pPr marL="285750" indent="-285750">
              <a:buClr>
                <a:srgbClr val="000000"/>
              </a:buClr>
              <a:buSzPts val="1100"/>
              <a:buFontTx/>
              <a:buChar char="-"/>
            </a:pPr>
            <a:r>
              <a:rPr lang="es-ES" sz="1600" dirty="0">
                <a:solidFill>
                  <a:schemeClr val="bg1"/>
                </a:solidFill>
                <a:latin typeface="Roboto Light"/>
                <a:ea typeface="Roboto Light"/>
                <a:sym typeface="Roboto Light"/>
              </a:rPr>
              <a:t>realice el centro de formación.</a:t>
            </a:r>
          </a:p>
          <a:p>
            <a:pPr marL="285750" indent="-285750">
              <a:buClr>
                <a:srgbClr val="000000"/>
              </a:buClr>
              <a:buSzPts val="1100"/>
              <a:buFontTx/>
              <a:buChar char="-"/>
            </a:pPr>
            <a:r>
              <a:rPr lang="es-ES" sz="1600" dirty="0">
                <a:solidFill>
                  <a:schemeClr val="bg1"/>
                </a:solidFill>
                <a:latin typeface="Roboto Light"/>
                <a:ea typeface="Roboto Light"/>
                <a:sym typeface="Roboto Light"/>
              </a:rPr>
              <a:t>realice a nivel nacional, el Grupo de gestión de la oferta,  la ejecución y certificación de la formación.</a:t>
            </a:r>
            <a:endParaRPr lang="es-ES" sz="1600" dirty="0">
              <a:solidFill>
                <a:schemeClr val="bg1"/>
              </a:solidFill>
              <a:latin typeface="Roboto Light"/>
              <a:ea typeface="Roboto Light"/>
            </a:endParaRPr>
          </a:p>
          <a:p>
            <a:pPr marL="285750" indent="-285750">
              <a:buClr>
                <a:srgbClr val="000000"/>
              </a:buClr>
              <a:buSzPts val="1100"/>
              <a:buFontTx/>
              <a:buChar char="-"/>
            </a:pPr>
            <a:endParaRPr lang="es-ES" sz="1600" dirty="0">
              <a:solidFill>
                <a:schemeClr val="bg1"/>
              </a:solidFill>
              <a:latin typeface="Roboto Light"/>
              <a:ea typeface="Roboto Light"/>
            </a:endParaRPr>
          </a:p>
        </p:txBody>
      </p:sp>
      <p:sp>
        <p:nvSpPr>
          <p:cNvPr id="46" name="Google Shape;954;p41">
            <a:extLst>
              <a:ext uri="{FF2B5EF4-FFF2-40B4-BE49-F238E27FC236}">
                <a16:creationId xmlns:a16="http://schemas.microsoft.com/office/drawing/2014/main" id="{15A4D005-97D2-DE79-EA6D-147B8EFE01E2}"/>
              </a:ext>
            </a:extLst>
          </p:cNvPr>
          <p:cNvSpPr/>
          <p:nvPr/>
        </p:nvSpPr>
        <p:spPr>
          <a:xfrm>
            <a:off x="6504414" y="2468492"/>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53;p41">
            <a:extLst>
              <a:ext uri="{FF2B5EF4-FFF2-40B4-BE49-F238E27FC236}">
                <a16:creationId xmlns:a16="http://schemas.microsoft.com/office/drawing/2014/main" id="{4BC55A14-9A26-13BE-FD35-F181C390A974}"/>
              </a:ext>
            </a:extLst>
          </p:cNvPr>
          <p:cNvSpPr/>
          <p:nvPr/>
        </p:nvSpPr>
        <p:spPr>
          <a:xfrm>
            <a:off x="6422301" y="4454418"/>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0" name="Google Shape;954;p41">
            <a:extLst>
              <a:ext uri="{FF2B5EF4-FFF2-40B4-BE49-F238E27FC236}">
                <a16:creationId xmlns:a16="http://schemas.microsoft.com/office/drawing/2014/main" id="{BC90EC55-5796-941E-25F3-B5F1A8CCAA6C}"/>
              </a:ext>
            </a:extLst>
          </p:cNvPr>
          <p:cNvSpPr/>
          <p:nvPr/>
        </p:nvSpPr>
        <p:spPr>
          <a:xfrm>
            <a:off x="6552636" y="462985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CuadroTexto 201">
            <a:extLst>
              <a:ext uri="{FF2B5EF4-FFF2-40B4-BE49-F238E27FC236}">
                <a16:creationId xmlns:a16="http://schemas.microsoft.com/office/drawing/2014/main" id="{47CBCE95-3F43-C9F6-63A8-0087AA97BE89}"/>
              </a:ext>
            </a:extLst>
          </p:cNvPr>
          <p:cNvSpPr txBox="1"/>
          <p:nvPr/>
        </p:nvSpPr>
        <p:spPr>
          <a:xfrm>
            <a:off x="6800255" y="1174077"/>
            <a:ext cx="3419714"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a:t>
            </a:r>
            <a:r>
              <a:rPr lang="es-ES" sz="1600" dirty="0">
                <a:solidFill>
                  <a:schemeClr val="bg1"/>
                </a:solidFill>
                <a:latin typeface="Roboto Light"/>
                <a:ea typeface="Roboto Light"/>
              </a:rPr>
              <a:t>GFPI-F-165V3Formato Selección Modificación Alternativa de etapa productiva</a:t>
            </a:r>
          </a:p>
        </p:txBody>
      </p:sp>
      <p:sp>
        <p:nvSpPr>
          <p:cNvPr id="203" name="CuadroTexto 202">
            <a:extLst>
              <a:ext uri="{FF2B5EF4-FFF2-40B4-BE49-F238E27FC236}">
                <a16:creationId xmlns:a16="http://schemas.microsoft.com/office/drawing/2014/main" id="{E87800D5-01E2-00EA-3C04-1B6DB7CA44C5}"/>
              </a:ext>
            </a:extLst>
          </p:cNvPr>
          <p:cNvSpPr txBox="1"/>
          <p:nvPr/>
        </p:nvSpPr>
        <p:spPr>
          <a:xfrm>
            <a:off x="6839997" y="3140094"/>
            <a:ext cx="3251950" cy="1077218"/>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Solicitar acompañamiento del centro de formación, a través de la asignación de un instructor de seguimiento.</a:t>
            </a:r>
          </a:p>
        </p:txBody>
      </p:sp>
      <p:sp>
        <p:nvSpPr>
          <p:cNvPr id="209" name="CuadroTexto 208">
            <a:extLst>
              <a:ext uri="{FF2B5EF4-FFF2-40B4-BE49-F238E27FC236}">
                <a16:creationId xmlns:a16="http://schemas.microsoft.com/office/drawing/2014/main" id="{8A3F2CFE-E9D6-D21D-2236-6664A9E087F0}"/>
              </a:ext>
            </a:extLst>
          </p:cNvPr>
          <p:cNvSpPr txBox="1"/>
          <p:nvPr/>
        </p:nvSpPr>
        <p:spPr>
          <a:xfrm>
            <a:off x="3652389" y="6469417"/>
            <a:ext cx="6147032" cy="369332"/>
          </a:xfrm>
          <a:prstGeom prst="rect">
            <a:avLst/>
          </a:prstGeom>
          <a:noFill/>
        </p:spPr>
        <p:txBody>
          <a:bodyPr wrap="square">
            <a:spAutoFit/>
          </a:bodyPr>
          <a:lstStyle/>
          <a:p>
            <a:r>
              <a:rPr lang="es-CO" dirty="0"/>
              <a:t>https://youtu.be/VnzzW-i9u3w</a:t>
            </a:r>
          </a:p>
        </p:txBody>
      </p:sp>
      <p:sp>
        <p:nvSpPr>
          <p:cNvPr id="210" name="CuadroTexto 209">
            <a:extLst>
              <a:ext uri="{FF2B5EF4-FFF2-40B4-BE49-F238E27FC236}">
                <a16:creationId xmlns:a16="http://schemas.microsoft.com/office/drawing/2014/main" id="{6A7E45FF-4D20-6586-9928-3C6353AC9125}"/>
              </a:ext>
            </a:extLst>
          </p:cNvPr>
          <p:cNvSpPr txBox="1"/>
          <p:nvPr/>
        </p:nvSpPr>
        <p:spPr>
          <a:xfrm>
            <a:off x="6851708" y="2017808"/>
            <a:ext cx="3251950" cy="1077218"/>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elección Alternativa Etapa Productiva Proyecto Productivo y Compromiso Aprendiz.</a:t>
            </a:r>
          </a:p>
        </p:txBody>
      </p:sp>
      <p:sp>
        <p:nvSpPr>
          <p:cNvPr id="211" name="Google Shape;953;p41">
            <a:extLst>
              <a:ext uri="{FF2B5EF4-FFF2-40B4-BE49-F238E27FC236}">
                <a16:creationId xmlns:a16="http://schemas.microsoft.com/office/drawing/2014/main" id="{6BA6F80A-968C-663E-F5FF-C9015D2AF64A}"/>
              </a:ext>
            </a:extLst>
          </p:cNvPr>
          <p:cNvSpPr/>
          <p:nvPr/>
        </p:nvSpPr>
        <p:spPr>
          <a:xfrm>
            <a:off x="6400022" y="3449176"/>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2" name="Google Shape;954;p41">
            <a:extLst>
              <a:ext uri="{FF2B5EF4-FFF2-40B4-BE49-F238E27FC236}">
                <a16:creationId xmlns:a16="http://schemas.microsoft.com/office/drawing/2014/main" id="{1F241613-F2F6-F399-D616-52535A023075}"/>
              </a:ext>
            </a:extLst>
          </p:cNvPr>
          <p:cNvSpPr/>
          <p:nvPr/>
        </p:nvSpPr>
        <p:spPr>
          <a:xfrm>
            <a:off x="6521909" y="3609783"/>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94240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F633-A141-7F5B-7313-50889F43D715}"/>
            </a:ext>
          </a:extLst>
        </p:cNvPr>
        <p:cNvGrpSpPr/>
        <p:nvPr/>
      </p:nvGrpSpPr>
      <p:grpSpPr>
        <a:xfrm>
          <a:off x="0" y="0"/>
          <a:ext cx="0" cy="0"/>
          <a:chOff x="0" y="0"/>
          <a:chExt cx="0" cy="0"/>
        </a:xfrm>
      </p:grpSpPr>
      <p:sp>
        <p:nvSpPr>
          <p:cNvPr id="205" name="Google Shape;452;p5">
            <a:extLst>
              <a:ext uri="{FF2B5EF4-FFF2-40B4-BE49-F238E27FC236}">
                <a16:creationId xmlns:a16="http://schemas.microsoft.com/office/drawing/2014/main" id="{FABD7C75-F1A8-D65F-8EAC-37CB311A8033}"/>
              </a:ext>
            </a:extLst>
          </p:cNvPr>
          <p:cNvSpPr txBox="1"/>
          <p:nvPr/>
        </p:nvSpPr>
        <p:spPr>
          <a:xfrm>
            <a:off x="6743272" y="1182878"/>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a:t>
            </a:r>
            <a:r>
              <a:rPr lang="es-ES" sz="1600" b="0" i="0" u="none" strike="noStrike" cap="none" dirty="0">
                <a:solidFill>
                  <a:schemeClr val="bg1"/>
                </a:solidFill>
                <a:latin typeface="Roboto Light"/>
                <a:ea typeface="Roboto Light"/>
                <a:cs typeface="Roboto Light"/>
                <a:sym typeface="Roboto Light"/>
              </a:rPr>
              <a:t>arta formal por parte del representante de la empresa con horario y funciones a desarrollar.</a:t>
            </a:r>
            <a:endParaRPr sz="2400" dirty="0">
              <a:solidFill>
                <a:schemeClr val="bg1"/>
              </a:solidFill>
            </a:endParaRPr>
          </a:p>
        </p:txBody>
      </p:sp>
      <p:sp>
        <p:nvSpPr>
          <p:cNvPr id="206" name="Google Shape;452;p5">
            <a:extLst>
              <a:ext uri="{FF2B5EF4-FFF2-40B4-BE49-F238E27FC236}">
                <a16:creationId xmlns:a16="http://schemas.microsoft.com/office/drawing/2014/main" id="{8BE2DDA6-BFEB-2A4E-28A6-2D6349027FD6}"/>
              </a:ext>
            </a:extLst>
          </p:cNvPr>
          <p:cNvSpPr txBox="1"/>
          <p:nvPr/>
        </p:nvSpPr>
        <p:spPr>
          <a:xfrm>
            <a:off x="6813207" y="2276565"/>
            <a:ext cx="3546195" cy="7428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b="0" i="0" u="none" strike="noStrike" cap="none" dirty="0">
                <a:solidFill>
                  <a:schemeClr val="bg1"/>
                </a:solidFill>
                <a:latin typeface="Roboto Light"/>
                <a:ea typeface="Roboto Light"/>
                <a:cs typeface="Roboto Light"/>
                <a:sym typeface="Roboto Light"/>
              </a:rPr>
              <a:t>Soporte de Cámara de Comercio y RUT de la Empresa </a:t>
            </a:r>
            <a:r>
              <a:rPr lang="es-ES" sz="1600" b="0" i="0" u="sng" strike="noStrike" cap="none" dirty="0">
                <a:solidFill>
                  <a:schemeClr val="bg1"/>
                </a:solidFill>
                <a:latin typeface="Roboto Light"/>
                <a:ea typeface="Roboto Light"/>
                <a:cs typeface="Roboto Light"/>
                <a:sym typeface="Roboto Light"/>
              </a:rPr>
              <a:t>únicamente para pasantía y  Apoyo a una unidad Productiva Familiar</a:t>
            </a:r>
          </a:p>
          <a:p>
            <a:pPr marL="0" marR="0" lvl="0" indent="0" algn="l" rtl="0">
              <a:lnSpc>
                <a:spcPct val="100000"/>
              </a:lnSpc>
              <a:spcBef>
                <a:spcPts val="0"/>
              </a:spcBef>
              <a:spcAft>
                <a:spcPts val="0"/>
              </a:spcAft>
              <a:buClr>
                <a:srgbClr val="000000"/>
              </a:buClr>
              <a:buSzPts val="1100"/>
              <a:buFont typeface="Roboto Light"/>
              <a:buNone/>
            </a:pPr>
            <a:endParaRPr lang="es-ES" sz="1100" b="0" i="0" u="none" strike="noStrike" cap="none" dirty="0">
              <a:solidFill>
                <a:schemeClr val="bg1"/>
              </a:solidFill>
              <a:latin typeface="Roboto Light"/>
              <a:ea typeface="Roboto Light"/>
              <a:cs typeface="Roboto Light"/>
              <a:sym typeface="Roboto Light"/>
            </a:endParaRPr>
          </a:p>
        </p:txBody>
      </p:sp>
      <p:sp>
        <p:nvSpPr>
          <p:cNvPr id="208" name="CuadroTexto 207">
            <a:extLst>
              <a:ext uri="{FF2B5EF4-FFF2-40B4-BE49-F238E27FC236}">
                <a16:creationId xmlns:a16="http://schemas.microsoft.com/office/drawing/2014/main" id="{5972E26A-A64B-3F8B-3EBB-271647FFB3D0}"/>
              </a:ext>
            </a:extLst>
          </p:cNvPr>
          <p:cNvSpPr txBox="1"/>
          <p:nvPr/>
        </p:nvSpPr>
        <p:spPr>
          <a:xfrm>
            <a:off x="6813770" y="3560981"/>
            <a:ext cx="2985651"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endParaRPr lang="es-ES" sz="1600" dirty="0">
              <a:solidFill>
                <a:schemeClr val="bg1"/>
              </a:solidFill>
              <a:latin typeface="Roboto Light"/>
              <a:ea typeface="Roboto Light"/>
            </a:endParaRPr>
          </a:p>
        </p:txBody>
      </p:sp>
      <p:sp>
        <p:nvSpPr>
          <p:cNvPr id="54" name="Google Shape;452;p5">
            <a:extLst>
              <a:ext uri="{FF2B5EF4-FFF2-40B4-BE49-F238E27FC236}">
                <a16:creationId xmlns:a16="http://schemas.microsoft.com/office/drawing/2014/main" id="{073D5852-051A-7A56-23CC-1E17CADF79C8}"/>
              </a:ext>
            </a:extLst>
          </p:cNvPr>
          <p:cNvSpPr txBox="1"/>
          <p:nvPr/>
        </p:nvSpPr>
        <p:spPr>
          <a:xfrm>
            <a:off x="6842564" y="1493798"/>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a:t>
            </a:r>
            <a:r>
              <a:rPr lang="es-ES" sz="1600" b="0" i="0" u="none" strike="noStrike" cap="none" dirty="0">
                <a:solidFill>
                  <a:schemeClr val="bg1"/>
                </a:solidFill>
                <a:latin typeface="Roboto Light"/>
                <a:ea typeface="Roboto Light"/>
                <a:cs typeface="Roboto Light"/>
                <a:sym typeface="Roboto Light"/>
              </a:rPr>
              <a:t>arta de solicitud de ejecución etapa productiva (modelo establecido BLOG CSF)</a:t>
            </a:r>
            <a:endParaRPr sz="2400" dirty="0">
              <a:solidFill>
                <a:schemeClr val="bg1"/>
              </a:solidFill>
            </a:endParaRPr>
          </a:p>
        </p:txBody>
      </p:sp>
      <p:sp>
        <p:nvSpPr>
          <p:cNvPr id="55" name="CuadroTexto 54">
            <a:extLst>
              <a:ext uri="{FF2B5EF4-FFF2-40B4-BE49-F238E27FC236}">
                <a16:creationId xmlns:a16="http://schemas.microsoft.com/office/drawing/2014/main" id="{C832B6C5-71B4-8AA0-6E2D-2A43FF512BA5}"/>
              </a:ext>
            </a:extLst>
          </p:cNvPr>
          <p:cNvSpPr txBox="1"/>
          <p:nvPr/>
        </p:nvSpPr>
        <p:spPr>
          <a:xfrm>
            <a:off x="6743272" y="2740075"/>
            <a:ext cx="2985651"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endParaRPr lang="es-ES" sz="1600" dirty="0">
              <a:solidFill>
                <a:schemeClr val="bg1"/>
              </a:solidFill>
              <a:latin typeface="Roboto Light"/>
              <a:ea typeface="Roboto Light"/>
            </a:endParaRPr>
          </a:p>
        </p:txBody>
      </p:sp>
      <p:sp>
        <p:nvSpPr>
          <p:cNvPr id="58" name="Google Shape;336;p22">
            <a:extLst>
              <a:ext uri="{FF2B5EF4-FFF2-40B4-BE49-F238E27FC236}">
                <a16:creationId xmlns:a16="http://schemas.microsoft.com/office/drawing/2014/main" id="{9D01F811-3196-8A3C-5C9C-70573C0DF841}"/>
              </a:ext>
            </a:extLst>
          </p:cNvPr>
          <p:cNvSpPr/>
          <p:nvPr/>
        </p:nvSpPr>
        <p:spPr>
          <a:xfrm>
            <a:off x="10802526" y="1160794"/>
            <a:ext cx="206902" cy="5089582"/>
          </a:xfrm>
          <a:prstGeom prst="rect">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 name="Grupo 58">
            <a:extLst>
              <a:ext uri="{FF2B5EF4-FFF2-40B4-BE49-F238E27FC236}">
                <a16:creationId xmlns:a16="http://schemas.microsoft.com/office/drawing/2014/main" id="{621ED32A-EFBD-FD4B-9F9C-CEBEDBFA4706}"/>
              </a:ext>
            </a:extLst>
          </p:cNvPr>
          <p:cNvGrpSpPr/>
          <p:nvPr/>
        </p:nvGrpSpPr>
        <p:grpSpPr>
          <a:xfrm>
            <a:off x="-103303" y="384855"/>
            <a:ext cx="10568434" cy="6162988"/>
            <a:chOff x="317132" y="454529"/>
            <a:chExt cx="8311535" cy="4527475"/>
          </a:xfrm>
        </p:grpSpPr>
        <p:grpSp>
          <p:nvGrpSpPr>
            <p:cNvPr id="60" name="Google Shape;417;p24">
              <a:extLst>
                <a:ext uri="{FF2B5EF4-FFF2-40B4-BE49-F238E27FC236}">
                  <a16:creationId xmlns:a16="http://schemas.microsoft.com/office/drawing/2014/main" id="{A88189DA-166C-AA59-E3E9-397709E1F154}"/>
                </a:ext>
              </a:extLst>
            </p:cNvPr>
            <p:cNvGrpSpPr/>
            <p:nvPr/>
          </p:nvGrpSpPr>
          <p:grpSpPr>
            <a:xfrm>
              <a:off x="5186592" y="454529"/>
              <a:ext cx="3442075" cy="4472582"/>
              <a:chOff x="5335450" y="305675"/>
              <a:chExt cx="3442075" cy="4435325"/>
            </a:xfrm>
          </p:grpSpPr>
          <p:sp>
            <p:nvSpPr>
              <p:cNvPr id="240" name="Google Shape;418;p24">
                <a:extLst>
                  <a:ext uri="{FF2B5EF4-FFF2-40B4-BE49-F238E27FC236}">
                    <a16:creationId xmlns:a16="http://schemas.microsoft.com/office/drawing/2014/main" id="{3477E221-3AC9-8C6B-DC46-D5778C1F2DFE}"/>
                  </a:ext>
                </a:extLst>
              </p:cNvPr>
              <p:cNvSpPr/>
              <p:nvPr/>
            </p:nvSpPr>
            <p:spPr>
              <a:xfrm>
                <a:off x="5422625" y="366700"/>
                <a:ext cx="3354900" cy="43743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41" name="Google Shape;419;p24">
                <a:extLst>
                  <a:ext uri="{FF2B5EF4-FFF2-40B4-BE49-F238E27FC236}">
                    <a16:creationId xmlns:a16="http://schemas.microsoft.com/office/drawing/2014/main" id="{832EB1D1-DAF4-2FB9-30A9-180430F5CDC2}"/>
                  </a:ext>
                </a:extLst>
              </p:cNvPr>
              <p:cNvSpPr/>
              <p:nvPr/>
            </p:nvSpPr>
            <p:spPr>
              <a:xfrm>
                <a:off x="5335450" y="305675"/>
                <a:ext cx="226800" cy="215700"/>
              </a:xfrm>
              <a:prstGeom prst="rect">
                <a:avLst/>
              </a:pr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
          <p:nvSpPr>
            <p:cNvPr id="61" name="Google Shape;420;p24">
              <a:extLst>
                <a:ext uri="{FF2B5EF4-FFF2-40B4-BE49-F238E27FC236}">
                  <a16:creationId xmlns:a16="http://schemas.microsoft.com/office/drawing/2014/main" id="{10EB728B-5C27-684F-7455-53E2A226F147}"/>
                </a:ext>
              </a:extLst>
            </p:cNvPr>
            <p:cNvSpPr/>
            <p:nvPr/>
          </p:nvSpPr>
          <p:spPr>
            <a:xfrm>
              <a:off x="5375546" y="569004"/>
              <a:ext cx="3216300" cy="4413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defTabSz="914400">
                <a:buClr>
                  <a:srgbClr val="000000"/>
                </a:buClr>
                <a:buFont typeface="Arial"/>
                <a:buNone/>
              </a:pPr>
              <a:endParaRPr lang="es-CO" sz="1400" kern="0" dirty="0">
                <a:solidFill>
                  <a:srgbClr val="000000"/>
                </a:solidFill>
                <a:latin typeface="Arial"/>
                <a:cs typeface="Arial"/>
                <a:sym typeface="Arial"/>
              </a:endParaRPr>
            </a:p>
          </p:txBody>
        </p:sp>
        <p:grpSp>
          <p:nvGrpSpPr>
            <p:cNvPr id="62" name="Google Shape;421;p24">
              <a:extLst>
                <a:ext uri="{FF2B5EF4-FFF2-40B4-BE49-F238E27FC236}">
                  <a16:creationId xmlns:a16="http://schemas.microsoft.com/office/drawing/2014/main" id="{C3CD2311-8117-197C-F785-087A486C1BCC}"/>
                </a:ext>
              </a:extLst>
            </p:cNvPr>
            <p:cNvGrpSpPr/>
            <p:nvPr/>
          </p:nvGrpSpPr>
          <p:grpSpPr>
            <a:xfrm>
              <a:off x="1055004" y="514104"/>
              <a:ext cx="3355775" cy="4413000"/>
              <a:chOff x="1055000" y="365250"/>
              <a:chExt cx="3355775" cy="4413000"/>
            </a:xfrm>
          </p:grpSpPr>
          <p:sp>
            <p:nvSpPr>
              <p:cNvPr id="238" name="Google Shape;422;p24">
                <a:extLst>
                  <a:ext uri="{FF2B5EF4-FFF2-40B4-BE49-F238E27FC236}">
                    <a16:creationId xmlns:a16="http://schemas.microsoft.com/office/drawing/2014/main" id="{9ADE36C3-0562-05DB-73CC-BFC585908F71}"/>
                  </a:ext>
                </a:extLst>
              </p:cNvPr>
              <p:cNvSpPr/>
              <p:nvPr/>
            </p:nvSpPr>
            <p:spPr>
              <a:xfrm>
                <a:off x="1055000" y="512400"/>
                <a:ext cx="3216300" cy="42285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239" name="Google Shape;423;p24">
                <a:extLst>
                  <a:ext uri="{FF2B5EF4-FFF2-40B4-BE49-F238E27FC236}">
                    <a16:creationId xmlns:a16="http://schemas.microsoft.com/office/drawing/2014/main" id="{48C48BEB-8242-5D0B-765B-63A95F5DF7EC}"/>
                  </a:ext>
                </a:extLst>
              </p:cNvPr>
              <p:cNvSpPr/>
              <p:nvPr/>
            </p:nvSpPr>
            <p:spPr>
              <a:xfrm>
                <a:off x="1194475" y="365250"/>
                <a:ext cx="3216300" cy="4413000"/>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grpSp>
        <p:sp>
          <p:nvSpPr>
            <p:cNvPr id="63" name="Google Shape;424;p24">
              <a:extLst>
                <a:ext uri="{FF2B5EF4-FFF2-40B4-BE49-F238E27FC236}">
                  <a16:creationId xmlns:a16="http://schemas.microsoft.com/office/drawing/2014/main" id="{E0DEB6C1-DEC1-3DEE-A6D8-16B38B78344B}"/>
                </a:ext>
              </a:extLst>
            </p:cNvPr>
            <p:cNvSpPr txBox="1">
              <a:spLocks/>
            </p:cNvSpPr>
            <p:nvPr/>
          </p:nvSpPr>
          <p:spPr>
            <a:xfrm>
              <a:off x="1227437" y="1119543"/>
              <a:ext cx="2967183" cy="141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Roboto Light"/>
                <a:buNone/>
                <a:tabLst/>
                <a:defRPr/>
              </a:pPr>
              <a:r>
                <a:rPr kumimoji="0" lang="es-MX" sz="1600" i="0" u="none" strike="noStrike" kern="0" cap="none" spc="0" normalizeH="0" baseline="0" noProof="0" dirty="0">
                  <a:ln>
                    <a:noFill/>
                  </a:ln>
                  <a:solidFill>
                    <a:srgbClr val="1E2128"/>
                  </a:solidFill>
                  <a:effectLst/>
                  <a:uLnTx/>
                  <a:uFillTx/>
                  <a:latin typeface="Roboto Light"/>
                  <a:sym typeface="Roboto Light"/>
                </a:rPr>
                <a:t>La monitoria es el conjunto de actividades, mediante las cuales los aprendices seleccionados apoyan los procesos de formación a través de actividades complementarias, para garantizar mayores niveles de calidad en todos los elementos que confluyen en el proceso de aprendizaje.</a:t>
              </a:r>
              <a:endParaRPr kumimoji="0" lang="es-ES" sz="1600" i="0" u="none" strike="noStrike" kern="0" cap="none" spc="0" normalizeH="0" baseline="0" noProof="0" dirty="0">
                <a:ln>
                  <a:noFill/>
                </a:ln>
                <a:solidFill>
                  <a:srgbClr val="1E2128"/>
                </a:solidFill>
                <a:effectLst/>
                <a:uLnTx/>
                <a:uFillTx/>
                <a:latin typeface="Roboto Light"/>
                <a:sym typeface="Roboto Light"/>
              </a:endParaRPr>
            </a:p>
          </p:txBody>
        </p:sp>
        <p:sp>
          <p:nvSpPr>
            <p:cNvPr id="192" name="Google Shape;425;p24">
              <a:extLst>
                <a:ext uri="{FF2B5EF4-FFF2-40B4-BE49-F238E27FC236}">
                  <a16:creationId xmlns:a16="http://schemas.microsoft.com/office/drawing/2014/main" id="{0FDE9BC4-B3E6-B327-7F35-A3A5DEEDD655}"/>
                </a:ext>
              </a:extLst>
            </p:cNvPr>
            <p:cNvSpPr txBox="1">
              <a:spLocks/>
            </p:cNvSpPr>
            <p:nvPr/>
          </p:nvSpPr>
          <p:spPr>
            <a:xfrm>
              <a:off x="1464753" y="667076"/>
              <a:ext cx="2614400"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r>
                <a:rPr lang="es-CO" sz="3200" kern="0" dirty="0">
                  <a:solidFill>
                    <a:srgbClr val="1E2128"/>
                  </a:solidFill>
                  <a:latin typeface="Bahnschrift SemiLight Condensed" panose="020B0502040204020203" pitchFamily="34" charset="0"/>
                </a:rPr>
                <a:t>Monitoria</a:t>
              </a:r>
              <a:endParaRPr kumimoji="0" lang="es-CO" sz="32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endParaRPr>
            </a:p>
          </p:txBody>
        </p:sp>
        <p:sp>
          <p:nvSpPr>
            <p:cNvPr id="193" name="Google Shape;427;p24">
              <a:extLst>
                <a:ext uri="{FF2B5EF4-FFF2-40B4-BE49-F238E27FC236}">
                  <a16:creationId xmlns:a16="http://schemas.microsoft.com/office/drawing/2014/main" id="{6CC2AA16-F2E3-1A0A-B672-6642BA687497}"/>
                </a:ext>
              </a:extLst>
            </p:cNvPr>
            <p:cNvSpPr txBox="1">
              <a:spLocks/>
            </p:cNvSpPr>
            <p:nvPr/>
          </p:nvSpPr>
          <p:spPr>
            <a:xfrm>
              <a:off x="5581189" y="535896"/>
              <a:ext cx="2842858"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r>
                <a:rPr lang="es-CO" sz="3200" b="1" dirty="0">
                  <a:solidFill>
                    <a:schemeClr val="bg1"/>
                  </a:solidFill>
                  <a:latin typeface="Bahnschrift SemiLight Condensed" panose="020B0502040204020203" pitchFamily="34" charset="0"/>
                </a:rPr>
                <a:t>Documentos Requeridos</a:t>
              </a:r>
            </a:p>
          </p:txBody>
        </p:sp>
        <p:grpSp>
          <p:nvGrpSpPr>
            <p:cNvPr id="194" name="Google Shape;952;p41">
              <a:extLst>
                <a:ext uri="{FF2B5EF4-FFF2-40B4-BE49-F238E27FC236}">
                  <a16:creationId xmlns:a16="http://schemas.microsoft.com/office/drawing/2014/main" id="{7492DD31-35AE-D24C-F2BE-C072067EA71B}"/>
                </a:ext>
              </a:extLst>
            </p:cNvPr>
            <p:cNvGrpSpPr/>
            <p:nvPr/>
          </p:nvGrpSpPr>
          <p:grpSpPr>
            <a:xfrm>
              <a:off x="5408251" y="1398408"/>
              <a:ext cx="339253" cy="292529"/>
              <a:chOff x="840595" y="3325683"/>
              <a:chExt cx="481825" cy="415465"/>
            </a:xfrm>
            <a:solidFill>
              <a:srgbClr val="FF9966"/>
            </a:solidFill>
          </p:grpSpPr>
          <p:sp>
            <p:nvSpPr>
              <p:cNvPr id="236" name="Google Shape;953;p41">
                <a:extLst>
                  <a:ext uri="{FF2B5EF4-FFF2-40B4-BE49-F238E27FC236}">
                    <a16:creationId xmlns:a16="http://schemas.microsoft.com/office/drawing/2014/main" id="{489C193E-570B-28B4-5189-5D2F6B1FB58C}"/>
                  </a:ext>
                </a:extLst>
              </p:cNvPr>
              <p:cNvSpPr/>
              <p:nvPr/>
            </p:nvSpPr>
            <p:spPr>
              <a:xfrm>
                <a:off x="840595" y="3325683"/>
                <a:ext cx="481825" cy="4154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7" name="Google Shape;954;p41">
                <a:extLst>
                  <a:ext uri="{FF2B5EF4-FFF2-40B4-BE49-F238E27FC236}">
                    <a16:creationId xmlns:a16="http://schemas.microsoft.com/office/drawing/2014/main" id="{CC93A9A9-DD47-5C1A-5E54-8D4CF873B2F9}"/>
                  </a:ext>
                </a:extLst>
              </p:cNvPr>
              <p:cNvSpPr/>
              <p:nvPr/>
            </p:nvSpPr>
            <p:spPr>
              <a:xfrm>
                <a:off x="1003597" y="3465738"/>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 name="Google Shape;952;p41">
              <a:extLst>
                <a:ext uri="{FF2B5EF4-FFF2-40B4-BE49-F238E27FC236}">
                  <a16:creationId xmlns:a16="http://schemas.microsoft.com/office/drawing/2014/main" id="{67586423-CD0A-8B15-C68E-9BEC36FD4356}"/>
                </a:ext>
              </a:extLst>
            </p:cNvPr>
            <p:cNvGrpSpPr/>
            <p:nvPr/>
          </p:nvGrpSpPr>
          <p:grpSpPr>
            <a:xfrm>
              <a:off x="1506953" y="3739085"/>
              <a:ext cx="339253" cy="339253"/>
              <a:chOff x="1624995" y="6116474"/>
              <a:chExt cx="481825" cy="481825"/>
            </a:xfrm>
            <a:solidFill>
              <a:srgbClr val="02906B"/>
            </a:solidFill>
          </p:grpSpPr>
          <p:sp>
            <p:nvSpPr>
              <p:cNvPr id="234" name="Google Shape;953;p41">
                <a:extLst>
                  <a:ext uri="{FF2B5EF4-FFF2-40B4-BE49-F238E27FC236}">
                    <a16:creationId xmlns:a16="http://schemas.microsoft.com/office/drawing/2014/main" id="{0B7864A3-D5F4-2268-D550-B351F4DD00A9}"/>
                  </a:ext>
                </a:extLst>
              </p:cNvPr>
              <p:cNvSpPr/>
              <p:nvPr/>
            </p:nvSpPr>
            <p:spPr>
              <a:xfrm>
                <a:off x="1624995" y="6116474"/>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5" name="Google Shape;954;p41">
                <a:extLst>
                  <a:ext uri="{FF2B5EF4-FFF2-40B4-BE49-F238E27FC236}">
                    <a16:creationId xmlns:a16="http://schemas.microsoft.com/office/drawing/2014/main" id="{FBCBA00C-0AEC-DC43-9761-3EB26DF3F904}"/>
                  </a:ext>
                </a:extLst>
              </p:cNvPr>
              <p:cNvSpPr/>
              <p:nvPr/>
            </p:nvSpPr>
            <p:spPr>
              <a:xfrm>
                <a:off x="1769808" y="6299134"/>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254;p21">
              <a:extLst>
                <a:ext uri="{FF2B5EF4-FFF2-40B4-BE49-F238E27FC236}">
                  <a16:creationId xmlns:a16="http://schemas.microsoft.com/office/drawing/2014/main" id="{C907258F-0AE8-DCD2-8F7E-1EF8AA5D5556}"/>
                </a:ext>
              </a:extLst>
            </p:cNvPr>
            <p:cNvGrpSpPr/>
            <p:nvPr/>
          </p:nvGrpSpPr>
          <p:grpSpPr>
            <a:xfrm>
              <a:off x="322969" y="4062681"/>
              <a:ext cx="1088987" cy="896743"/>
              <a:chOff x="7605998" y="3886472"/>
              <a:chExt cx="1302190" cy="896743"/>
            </a:xfrm>
          </p:grpSpPr>
          <p:sp>
            <p:nvSpPr>
              <p:cNvPr id="222" name="Google Shape;255;p21">
                <a:extLst>
                  <a:ext uri="{FF2B5EF4-FFF2-40B4-BE49-F238E27FC236}">
                    <a16:creationId xmlns:a16="http://schemas.microsoft.com/office/drawing/2014/main" id="{5D0BBF63-8FD7-A5AE-2828-3EC8FEC0C276}"/>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6;p21">
                <a:extLst>
                  <a:ext uri="{FF2B5EF4-FFF2-40B4-BE49-F238E27FC236}">
                    <a16:creationId xmlns:a16="http://schemas.microsoft.com/office/drawing/2014/main" id="{C17BB797-5860-3667-0EEC-AD0F3F1D5647}"/>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7;p21">
                <a:extLst>
                  <a:ext uri="{FF2B5EF4-FFF2-40B4-BE49-F238E27FC236}">
                    <a16:creationId xmlns:a16="http://schemas.microsoft.com/office/drawing/2014/main" id="{9F0859BC-AA67-7579-E937-573E8F497B63}"/>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8;p21">
                <a:extLst>
                  <a:ext uri="{FF2B5EF4-FFF2-40B4-BE49-F238E27FC236}">
                    <a16:creationId xmlns:a16="http://schemas.microsoft.com/office/drawing/2014/main" id="{383DF1F4-129C-70BA-3C3E-9593DCE0268D}"/>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9;p21">
                <a:extLst>
                  <a:ext uri="{FF2B5EF4-FFF2-40B4-BE49-F238E27FC236}">
                    <a16:creationId xmlns:a16="http://schemas.microsoft.com/office/drawing/2014/main" id="{45E34708-AAC2-30F6-C212-3E5986493020}"/>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0;p21">
                <a:extLst>
                  <a:ext uri="{FF2B5EF4-FFF2-40B4-BE49-F238E27FC236}">
                    <a16:creationId xmlns:a16="http://schemas.microsoft.com/office/drawing/2014/main" id="{4D39D5A0-5EB4-A30C-693E-9D0E9C7CCC5B}"/>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1;p21">
                <a:extLst>
                  <a:ext uri="{FF2B5EF4-FFF2-40B4-BE49-F238E27FC236}">
                    <a16:creationId xmlns:a16="http://schemas.microsoft.com/office/drawing/2014/main" id="{F1F24B23-1132-EB81-DD62-C8746249680C}"/>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2;p21">
                <a:extLst>
                  <a:ext uri="{FF2B5EF4-FFF2-40B4-BE49-F238E27FC236}">
                    <a16:creationId xmlns:a16="http://schemas.microsoft.com/office/drawing/2014/main" id="{95414D18-BC69-B4A2-7283-B0300399E9BB}"/>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3;p21">
                <a:extLst>
                  <a:ext uri="{FF2B5EF4-FFF2-40B4-BE49-F238E27FC236}">
                    <a16:creationId xmlns:a16="http://schemas.microsoft.com/office/drawing/2014/main" id="{E994FF80-DF13-1753-ACE0-C4520A9C582C}"/>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4;p21">
                <a:extLst>
                  <a:ext uri="{FF2B5EF4-FFF2-40B4-BE49-F238E27FC236}">
                    <a16:creationId xmlns:a16="http://schemas.microsoft.com/office/drawing/2014/main" id="{116CE71C-B586-BE11-DDAE-C3F6659ECBC7}"/>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5;p21">
                <a:extLst>
                  <a:ext uri="{FF2B5EF4-FFF2-40B4-BE49-F238E27FC236}">
                    <a16:creationId xmlns:a16="http://schemas.microsoft.com/office/drawing/2014/main" id="{82237A5D-A562-9B15-6CAC-AF983A4A22BA}"/>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6;p21">
                <a:extLst>
                  <a:ext uri="{FF2B5EF4-FFF2-40B4-BE49-F238E27FC236}">
                    <a16:creationId xmlns:a16="http://schemas.microsoft.com/office/drawing/2014/main" id="{619C7B7F-8877-C92F-DFFC-32DF52726758}"/>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434;p24">
              <a:extLst>
                <a:ext uri="{FF2B5EF4-FFF2-40B4-BE49-F238E27FC236}">
                  <a16:creationId xmlns:a16="http://schemas.microsoft.com/office/drawing/2014/main" id="{EE079121-7DB0-2389-6D5F-6015B606BDDB}"/>
                </a:ext>
              </a:extLst>
            </p:cNvPr>
            <p:cNvGrpSpPr/>
            <p:nvPr/>
          </p:nvGrpSpPr>
          <p:grpSpPr>
            <a:xfrm>
              <a:off x="4370046" y="2317552"/>
              <a:ext cx="1219900" cy="2615726"/>
              <a:chOff x="4446034" y="2066733"/>
              <a:chExt cx="1291236" cy="2776337"/>
            </a:xfrm>
          </p:grpSpPr>
          <p:sp>
            <p:nvSpPr>
              <p:cNvPr id="214" name="Google Shape;435;p24">
                <a:extLst>
                  <a:ext uri="{FF2B5EF4-FFF2-40B4-BE49-F238E27FC236}">
                    <a16:creationId xmlns:a16="http://schemas.microsoft.com/office/drawing/2014/main" id="{0C45762F-3711-A480-1484-51D8013A161D}"/>
                  </a:ext>
                </a:extLst>
              </p:cNvPr>
              <p:cNvSpPr/>
              <p:nvPr/>
            </p:nvSpPr>
            <p:spPr>
              <a:xfrm>
                <a:off x="4547238" y="4688270"/>
                <a:ext cx="776400" cy="154800"/>
              </a:xfrm>
              <a:prstGeom prst="ellipse">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nvGrpSpPr>
              <p:cNvPr id="215" name="Google Shape;436;p24">
                <a:extLst>
                  <a:ext uri="{FF2B5EF4-FFF2-40B4-BE49-F238E27FC236}">
                    <a16:creationId xmlns:a16="http://schemas.microsoft.com/office/drawing/2014/main" id="{78C58F4C-8C43-BC1B-5F5C-0BC6B3F37A27}"/>
                  </a:ext>
                </a:extLst>
              </p:cNvPr>
              <p:cNvGrpSpPr/>
              <p:nvPr/>
            </p:nvGrpSpPr>
            <p:grpSpPr>
              <a:xfrm>
                <a:off x="4446034" y="2066733"/>
                <a:ext cx="1291236" cy="2626838"/>
                <a:chOff x="3801263" y="1012744"/>
                <a:chExt cx="2125491" cy="4324013"/>
              </a:xfrm>
            </p:grpSpPr>
            <p:sp>
              <p:nvSpPr>
                <p:cNvPr id="216" name="Google Shape;437;p24">
                  <a:extLst>
                    <a:ext uri="{FF2B5EF4-FFF2-40B4-BE49-F238E27FC236}">
                      <a16:creationId xmlns:a16="http://schemas.microsoft.com/office/drawing/2014/main" id="{164E6228-14AC-5621-CA7C-500D67F11BD9}"/>
                    </a:ext>
                  </a:extLst>
                </p:cNvPr>
                <p:cNvSpPr/>
                <p:nvPr/>
              </p:nvSpPr>
              <p:spPr>
                <a:xfrm>
                  <a:off x="4129005" y="1379823"/>
                  <a:ext cx="918425" cy="3846199"/>
                </a:xfrm>
                <a:custGeom>
                  <a:avLst/>
                  <a:gdLst/>
                  <a:ahLst/>
                  <a:cxnLst/>
                  <a:rect l="l" t="t" r="r" b="b"/>
                  <a:pathLst>
                    <a:path w="36737" h="153848" extrusionOk="0">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17" name="Google Shape;438;p24">
                  <a:extLst>
                    <a:ext uri="{FF2B5EF4-FFF2-40B4-BE49-F238E27FC236}">
                      <a16:creationId xmlns:a16="http://schemas.microsoft.com/office/drawing/2014/main" id="{A7311BA6-3550-81F9-8669-73D602C3D5B1}"/>
                    </a:ext>
                  </a:extLst>
                </p:cNvPr>
                <p:cNvSpPr/>
                <p:nvPr/>
              </p:nvSpPr>
              <p:spPr>
                <a:xfrm>
                  <a:off x="4483897" y="1012744"/>
                  <a:ext cx="1003875" cy="1442850"/>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218" name="Google Shape;439;p24">
                  <a:extLst>
                    <a:ext uri="{FF2B5EF4-FFF2-40B4-BE49-F238E27FC236}">
                      <a16:creationId xmlns:a16="http://schemas.microsoft.com/office/drawing/2014/main" id="{E166CEBF-16B3-8E72-7748-4C8A27C8FE48}"/>
                    </a:ext>
                  </a:extLst>
                </p:cNvPr>
                <p:cNvSpPr/>
                <p:nvPr/>
              </p:nvSpPr>
              <p:spPr>
                <a:xfrm>
                  <a:off x="4516554" y="2957485"/>
                  <a:ext cx="612174" cy="2141225"/>
                </a:xfrm>
                <a:custGeom>
                  <a:avLst/>
                  <a:gdLst/>
                  <a:ahLst/>
                  <a:cxnLst/>
                  <a:rect l="l" t="t" r="r" b="b"/>
                  <a:pathLst>
                    <a:path w="24487" h="85649" extrusionOk="0">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19" name="Google Shape;440;p24">
                  <a:extLst>
                    <a:ext uri="{FF2B5EF4-FFF2-40B4-BE49-F238E27FC236}">
                      <a16:creationId xmlns:a16="http://schemas.microsoft.com/office/drawing/2014/main" id="{D2F700BC-8B9F-D772-D5BB-20662B8A8F66}"/>
                    </a:ext>
                  </a:extLst>
                </p:cNvPr>
                <p:cNvSpPr/>
                <p:nvPr/>
              </p:nvSpPr>
              <p:spPr>
                <a:xfrm>
                  <a:off x="4384329" y="1851676"/>
                  <a:ext cx="1542425" cy="2884425"/>
                </a:xfrm>
                <a:custGeom>
                  <a:avLst/>
                  <a:gdLst/>
                  <a:ahLst/>
                  <a:cxnLst/>
                  <a:rect l="l" t="t" r="r" b="b"/>
                  <a:pathLst>
                    <a:path w="61697" h="115377" extrusionOk="0">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20" name="Google Shape;441;p24">
                  <a:extLst>
                    <a:ext uri="{FF2B5EF4-FFF2-40B4-BE49-F238E27FC236}">
                      <a16:creationId xmlns:a16="http://schemas.microsoft.com/office/drawing/2014/main" id="{C59ABE77-994E-1AD8-8620-A084E1F8A312}"/>
                    </a:ext>
                  </a:extLst>
                </p:cNvPr>
                <p:cNvSpPr/>
                <p:nvPr/>
              </p:nvSpPr>
              <p:spPr>
                <a:xfrm>
                  <a:off x="3801263" y="3479107"/>
                  <a:ext cx="1147600" cy="1857650"/>
                </a:xfrm>
                <a:custGeom>
                  <a:avLst/>
                  <a:gdLst/>
                  <a:ahLst/>
                  <a:cxnLst/>
                  <a:rect l="l" t="t" r="r" b="b"/>
                  <a:pathLst>
                    <a:path w="45904" h="74306" extrusionOk="0">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21" name="Google Shape;442;p24">
                  <a:extLst>
                    <a:ext uri="{FF2B5EF4-FFF2-40B4-BE49-F238E27FC236}">
                      <a16:creationId xmlns:a16="http://schemas.microsoft.com/office/drawing/2014/main" id="{A74C1FD7-2117-8FB1-4156-601028B2BECB}"/>
                    </a:ext>
                  </a:extLst>
                </p:cNvPr>
                <p:cNvSpPr/>
                <p:nvPr/>
              </p:nvSpPr>
              <p:spPr>
                <a:xfrm rot="1101497">
                  <a:off x="4722120" y="2465980"/>
                  <a:ext cx="711731" cy="1022957"/>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grpSp>
        <p:grpSp>
          <p:nvGrpSpPr>
            <p:cNvPr id="198" name="Google Shape;254;p21">
              <a:extLst>
                <a:ext uri="{FF2B5EF4-FFF2-40B4-BE49-F238E27FC236}">
                  <a16:creationId xmlns:a16="http://schemas.microsoft.com/office/drawing/2014/main" id="{88A1CC0F-E56D-4F00-994E-E01C7989EABC}"/>
                </a:ext>
              </a:extLst>
            </p:cNvPr>
            <p:cNvGrpSpPr/>
            <p:nvPr/>
          </p:nvGrpSpPr>
          <p:grpSpPr>
            <a:xfrm rot="336413">
              <a:off x="317132" y="3290144"/>
              <a:ext cx="880718" cy="806639"/>
              <a:chOff x="7605998" y="3886472"/>
              <a:chExt cx="1302190" cy="896743"/>
            </a:xfrm>
          </p:grpSpPr>
          <p:sp>
            <p:nvSpPr>
              <p:cNvPr id="199" name="Google Shape;255;p21">
                <a:extLst>
                  <a:ext uri="{FF2B5EF4-FFF2-40B4-BE49-F238E27FC236}">
                    <a16:creationId xmlns:a16="http://schemas.microsoft.com/office/drawing/2014/main" id="{527E1A65-CC7A-3B6B-D960-39D3AFE5A6D6}"/>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6;p21">
                <a:extLst>
                  <a:ext uri="{FF2B5EF4-FFF2-40B4-BE49-F238E27FC236}">
                    <a16:creationId xmlns:a16="http://schemas.microsoft.com/office/drawing/2014/main" id="{1FE13580-12A2-E857-3018-F0DC17CCF4E6}"/>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7;p21">
                <a:extLst>
                  <a:ext uri="{FF2B5EF4-FFF2-40B4-BE49-F238E27FC236}">
                    <a16:creationId xmlns:a16="http://schemas.microsoft.com/office/drawing/2014/main" id="{08747D28-7CB0-83C2-F034-03E17E76541A}"/>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p21">
                <a:extLst>
                  <a:ext uri="{FF2B5EF4-FFF2-40B4-BE49-F238E27FC236}">
                    <a16:creationId xmlns:a16="http://schemas.microsoft.com/office/drawing/2014/main" id="{B2CEAFB4-C1FC-5C44-E558-4BE5F8BFF7F6}"/>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p21">
                <a:extLst>
                  <a:ext uri="{FF2B5EF4-FFF2-40B4-BE49-F238E27FC236}">
                    <a16:creationId xmlns:a16="http://schemas.microsoft.com/office/drawing/2014/main" id="{133D7F34-3AA6-6C71-D68D-29D4815D54B4}"/>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0;p21">
                <a:extLst>
                  <a:ext uri="{FF2B5EF4-FFF2-40B4-BE49-F238E27FC236}">
                    <a16:creationId xmlns:a16="http://schemas.microsoft.com/office/drawing/2014/main" id="{1F039A9B-707B-36DB-E7BA-46D980E32429}"/>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1;p21">
                <a:extLst>
                  <a:ext uri="{FF2B5EF4-FFF2-40B4-BE49-F238E27FC236}">
                    <a16:creationId xmlns:a16="http://schemas.microsoft.com/office/drawing/2014/main" id="{5C2C71F7-EB28-FA6E-4425-B243FD0508A0}"/>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2;p21">
                <a:extLst>
                  <a:ext uri="{FF2B5EF4-FFF2-40B4-BE49-F238E27FC236}">
                    <a16:creationId xmlns:a16="http://schemas.microsoft.com/office/drawing/2014/main" id="{3EEF021E-CC68-6F88-7FA1-EC610210C2BE}"/>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3;p21">
                <a:extLst>
                  <a:ext uri="{FF2B5EF4-FFF2-40B4-BE49-F238E27FC236}">
                    <a16:creationId xmlns:a16="http://schemas.microsoft.com/office/drawing/2014/main" id="{EDB8A84C-F343-FB40-905D-D0216DE8C983}"/>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4;p21">
                <a:extLst>
                  <a:ext uri="{FF2B5EF4-FFF2-40B4-BE49-F238E27FC236}">
                    <a16:creationId xmlns:a16="http://schemas.microsoft.com/office/drawing/2014/main" id="{86DA111F-2BEF-3568-001A-11353581FA8A}"/>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5;p21">
                <a:extLst>
                  <a:ext uri="{FF2B5EF4-FFF2-40B4-BE49-F238E27FC236}">
                    <a16:creationId xmlns:a16="http://schemas.microsoft.com/office/drawing/2014/main" id="{C99A3636-673C-C722-76C8-A771DFA482A0}"/>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6;p21">
                <a:extLst>
                  <a:ext uri="{FF2B5EF4-FFF2-40B4-BE49-F238E27FC236}">
                    <a16:creationId xmlns:a16="http://schemas.microsoft.com/office/drawing/2014/main" id="{06B75191-139E-40D2-7E1A-A2CEDEDDCD86}"/>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 name="Google Shape;426;p24">
            <a:extLst>
              <a:ext uri="{FF2B5EF4-FFF2-40B4-BE49-F238E27FC236}">
                <a16:creationId xmlns:a16="http://schemas.microsoft.com/office/drawing/2014/main" id="{AFE9CFA2-695F-7C89-ECF2-360058A7F507}"/>
              </a:ext>
            </a:extLst>
          </p:cNvPr>
          <p:cNvSpPr txBox="1">
            <a:spLocks/>
          </p:cNvSpPr>
          <p:nvPr/>
        </p:nvSpPr>
        <p:spPr>
          <a:xfrm>
            <a:off x="1742344" y="5616852"/>
            <a:ext cx="3037249"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algn="l"/>
            <a:r>
              <a:rPr lang="es-CO" sz="1600" kern="0" dirty="0">
                <a:solidFill>
                  <a:srgbClr val="1E2128"/>
                </a:solidFill>
              </a:rPr>
              <a:t>Convocatoria a través de la </a:t>
            </a:r>
          </a:p>
          <a:p>
            <a:pPr algn="l"/>
            <a:r>
              <a:rPr lang="es-CO" sz="1600" kern="0" dirty="0">
                <a:solidFill>
                  <a:srgbClr val="1E2128"/>
                </a:solidFill>
              </a:rPr>
              <a:t>Oficina de Bienestar al</a:t>
            </a:r>
          </a:p>
          <a:p>
            <a:pPr algn="l"/>
            <a:r>
              <a:rPr lang="es-CO" sz="1600" kern="0" dirty="0">
                <a:solidFill>
                  <a:srgbClr val="1E2128"/>
                </a:solidFill>
              </a:rPr>
              <a:t>aprendiz.</a:t>
            </a:r>
          </a:p>
        </p:txBody>
      </p:sp>
      <p:sp>
        <p:nvSpPr>
          <p:cNvPr id="243" name="Google Shape;953;p41">
            <a:extLst>
              <a:ext uri="{FF2B5EF4-FFF2-40B4-BE49-F238E27FC236}">
                <a16:creationId xmlns:a16="http://schemas.microsoft.com/office/drawing/2014/main" id="{0B11B57A-0544-37B1-C046-66DF4753A23B}"/>
              </a:ext>
            </a:extLst>
          </p:cNvPr>
          <p:cNvSpPr/>
          <p:nvPr/>
        </p:nvSpPr>
        <p:spPr>
          <a:xfrm>
            <a:off x="1310971" y="5824390"/>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44" name="Google Shape;954;p41">
            <a:extLst>
              <a:ext uri="{FF2B5EF4-FFF2-40B4-BE49-F238E27FC236}">
                <a16:creationId xmlns:a16="http://schemas.microsoft.com/office/drawing/2014/main" id="{F2A87E09-25C9-A0C0-04AB-7B032CB96887}"/>
              </a:ext>
            </a:extLst>
          </p:cNvPr>
          <p:cNvSpPr/>
          <p:nvPr/>
        </p:nvSpPr>
        <p:spPr>
          <a:xfrm>
            <a:off x="1433263" y="6000515"/>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 name="Google Shape;953;p41">
            <a:extLst>
              <a:ext uri="{FF2B5EF4-FFF2-40B4-BE49-F238E27FC236}">
                <a16:creationId xmlns:a16="http://schemas.microsoft.com/office/drawing/2014/main" id="{C2EAFFAE-B5F7-7375-2794-0768DAB09082}"/>
              </a:ext>
            </a:extLst>
          </p:cNvPr>
          <p:cNvSpPr/>
          <p:nvPr/>
        </p:nvSpPr>
        <p:spPr>
          <a:xfrm>
            <a:off x="6361860" y="2889020"/>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48" name="Google Shape;954;p41">
            <a:extLst>
              <a:ext uri="{FF2B5EF4-FFF2-40B4-BE49-F238E27FC236}">
                <a16:creationId xmlns:a16="http://schemas.microsoft.com/office/drawing/2014/main" id="{C0294366-E8EE-675F-9EB7-DBB5D086A75E}"/>
              </a:ext>
            </a:extLst>
          </p:cNvPr>
          <p:cNvSpPr/>
          <p:nvPr/>
        </p:nvSpPr>
        <p:spPr>
          <a:xfrm>
            <a:off x="6485283" y="3059661"/>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426;p24">
            <a:extLst>
              <a:ext uri="{FF2B5EF4-FFF2-40B4-BE49-F238E27FC236}">
                <a16:creationId xmlns:a16="http://schemas.microsoft.com/office/drawing/2014/main" id="{C8EACD11-3EBA-31EF-9764-109E61182E3E}"/>
              </a:ext>
            </a:extLst>
          </p:cNvPr>
          <p:cNvSpPr txBox="1">
            <a:spLocks/>
          </p:cNvSpPr>
          <p:nvPr/>
        </p:nvSpPr>
        <p:spPr>
          <a:xfrm>
            <a:off x="1376307" y="4831868"/>
            <a:ext cx="3542855"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r>
              <a:rPr lang="es-MX" sz="1600" kern="0" dirty="0">
                <a:solidFill>
                  <a:srgbClr val="1E2128"/>
                </a:solidFill>
              </a:rPr>
              <a:t>El reconocimiento económico mensual es según lo establecido en la normativa vigente.</a:t>
            </a:r>
            <a:endParaRPr lang="es-CO" sz="1600" kern="0" dirty="0">
              <a:solidFill>
                <a:srgbClr val="1E2128"/>
              </a:solidFill>
            </a:endParaRPr>
          </a:p>
        </p:txBody>
      </p:sp>
      <p:sp>
        <p:nvSpPr>
          <p:cNvPr id="3" name="Google Shape;426;p24">
            <a:extLst>
              <a:ext uri="{FF2B5EF4-FFF2-40B4-BE49-F238E27FC236}">
                <a16:creationId xmlns:a16="http://schemas.microsoft.com/office/drawing/2014/main" id="{3150F1C7-AA42-11FE-3794-A3C0ABCCA9FE}"/>
              </a:ext>
            </a:extLst>
          </p:cNvPr>
          <p:cNvSpPr txBox="1">
            <a:spLocks/>
          </p:cNvSpPr>
          <p:nvPr/>
        </p:nvSpPr>
        <p:spPr>
          <a:xfrm>
            <a:off x="1429106" y="3414763"/>
            <a:ext cx="2801457"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r>
              <a:rPr lang="es-CO" sz="1600" kern="0" dirty="0">
                <a:solidFill>
                  <a:srgbClr val="1E2128"/>
                </a:solidFill>
              </a:rPr>
              <a:t>No tener sanciones disciplinarias</a:t>
            </a:r>
          </a:p>
        </p:txBody>
      </p:sp>
      <p:sp>
        <p:nvSpPr>
          <p:cNvPr id="4" name="Google Shape;954;p41">
            <a:extLst>
              <a:ext uri="{FF2B5EF4-FFF2-40B4-BE49-F238E27FC236}">
                <a16:creationId xmlns:a16="http://schemas.microsoft.com/office/drawing/2014/main" id="{CF17EC25-D90C-8D23-C5BE-652B4DD75FD7}"/>
              </a:ext>
            </a:extLst>
          </p:cNvPr>
          <p:cNvSpPr/>
          <p:nvPr/>
        </p:nvSpPr>
        <p:spPr>
          <a:xfrm>
            <a:off x="1476083" y="3678385"/>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953;p41">
            <a:extLst>
              <a:ext uri="{FF2B5EF4-FFF2-40B4-BE49-F238E27FC236}">
                <a16:creationId xmlns:a16="http://schemas.microsoft.com/office/drawing/2014/main" id="{957F5F92-A3F8-32F0-F8D1-22B14E04A9DC}"/>
              </a:ext>
            </a:extLst>
          </p:cNvPr>
          <p:cNvSpPr/>
          <p:nvPr/>
        </p:nvSpPr>
        <p:spPr>
          <a:xfrm>
            <a:off x="1330602" y="3515005"/>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53" name="CuadroTexto 252">
            <a:extLst>
              <a:ext uri="{FF2B5EF4-FFF2-40B4-BE49-F238E27FC236}">
                <a16:creationId xmlns:a16="http://schemas.microsoft.com/office/drawing/2014/main" id="{105FC064-BE1A-4B6B-A57D-DC04843D43FF}"/>
              </a:ext>
            </a:extLst>
          </p:cNvPr>
          <p:cNvSpPr txBox="1"/>
          <p:nvPr/>
        </p:nvSpPr>
        <p:spPr>
          <a:xfrm>
            <a:off x="6850077" y="2681519"/>
            <a:ext cx="2985651" cy="1569660"/>
          </a:xfrm>
          <a:prstGeom prst="rect">
            <a:avLst/>
          </a:prstGeom>
          <a:noFill/>
        </p:spPr>
        <p:txBody>
          <a:bodyPr wrap="square">
            <a:spAutoFit/>
          </a:bodyPr>
          <a:lstStyle/>
          <a:p>
            <a:pPr>
              <a:buClr>
                <a:srgbClr val="000000"/>
              </a:buClr>
              <a:buSzPts val="1100"/>
            </a:pPr>
            <a:r>
              <a:rPr lang="es-ES" sz="1600">
                <a:solidFill>
                  <a:schemeClr val="bg1"/>
                </a:solidFill>
                <a:latin typeface="Roboto Light"/>
                <a:ea typeface="Roboto Light"/>
                <a:sym typeface="Roboto Light"/>
              </a:rPr>
              <a:t>Cumplir con los requisitos y proceso de selección definidos por el centro de formación y haber aprobado todas las competencias de la etapa lectiva.</a:t>
            </a:r>
            <a:endParaRPr lang="es-ES" sz="1600" dirty="0">
              <a:solidFill>
                <a:schemeClr val="bg1"/>
              </a:solidFill>
              <a:latin typeface="Roboto Light"/>
              <a:ea typeface="Roboto Light"/>
              <a:sym typeface="Roboto Light"/>
            </a:endParaRPr>
          </a:p>
        </p:txBody>
      </p:sp>
      <p:sp>
        <p:nvSpPr>
          <p:cNvPr id="254" name="Google Shape;953;p41">
            <a:extLst>
              <a:ext uri="{FF2B5EF4-FFF2-40B4-BE49-F238E27FC236}">
                <a16:creationId xmlns:a16="http://schemas.microsoft.com/office/drawing/2014/main" id="{1371C21B-FDDD-6583-DDC0-473BF20F7405}"/>
              </a:ext>
            </a:extLst>
          </p:cNvPr>
          <p:cNvSpPr/>
          <p:nvPr/>
        </p:nvSpPr>
        <p:spPr>
          <a:xfrm>
            <a:off x="6433338" y="4943075"/>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55" name="Google Shape;954;p41">
            <a:extLst>
              <a:ext uri="{FF2B5EF4-FFF2-40B4-BE49-F238E27FC236}">
                <a16:creationId xmlns:a16="http://schemas.microsoft.com/office/drawing/2014/main" id="{7FA67DB6-5928-08D7-5048-E1B7E4BC87F1}"/>
              </a:ext>
            </a:extLst>
          </p:cNvPr>
          <p:cNvSpPr/>
          <p:nvPr/>
        </p:nvSpPr>
        <p:spPr>
          <a:xfrm>
            <a:off x="6565244" y="5115946"/>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6" name="Google Shape;426;p24">
            <a:extLst>
              <a:ext uri="{FF2B5EF4-FFF2-40B4-BE49-F238E27FC236}">
                <a16:creationId xmlns:a16="http://schemas.microsoft.com/office/drawing/2014/main" id="{0A6A748B-D7C2-CFB3-CE69-C0A533FE94F4}"/>
              </a:ext>
            </a:extLst>
          </p:cNvPr>
          <p:cNvSpPr txBox="1">
            <a:spLocks/>
          </p:cNvSpPr>
          <p:nvPr/>
        </p:nvSpPr>
        <p:spPr>
          <a:xfrm>
            <a:off x="1345162" y="3999217"/>
            <a:ext cx="3606860"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r>
              <a:rPr lang="es-ES" sz="1600" kern="0" dirty="0">
                <a:solidFill>
                  <a:srgbClr val="1E2128"/>
                </a:solidFill>
              </a:rPr>
              <a:t>se asigna por tres meses como mínimo y seis meses como máximo</a:t>
            </a:r>
            <a:endParaRPr lang="es-CO" sz="1600" kern="0" dirty="0">
              <a:solidFill>
                <a:srgbClr val="1E2128"/>
              </a:solidFill>
            </a:endParaRPr>
          </a:p>
        </p:txBody>
      </p:sp>
      <p:sp>
        <p:nvSpPr>
          <p:cNvPr id="257" name="Google Shape;954;p41">
            <a:extLst>
              <a:ext uri="{FF2B5EF4-FFF2-40B4-BE49-F238E27FC236}">
                <a16:creationId xmlns:a16="http://schemas.microsoft.com/office/drawing/2014/main" id="{270652E5-3E64-9FF4-210E-FEDE30BD4B08}"/>
              </a:ext>
            </a:extLst>
          </p:cNvPr>
          <p:cNvSpPr/>
          <p:nvPr/>
        </p:nvSpPr>
        <p:spPr>
          <a:xfrm>
            <a:off x="1479876" y="4291206"/>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953;p41">
            <a:extLst>
              <a:ext uri="{FF2B5EF4-FFF2-40B4-BE49-F238E27FC236}">
                <a16:creationId xmlns:a16="http://schemas.microsoft.com/office/drawing/2014/main" id="{51B42DF6-1E7B-3D02-FACE-CDE5243173D6}"/>
              </a:ext>
            </a:extLst>
          </p:cNvPr>
          <p:cNvSpPr/>
          <p:nvPr/>
        </p:nvSpPr>
        <p:spPr>
          <a:xfrm>
            <a:off x="1334395" y="4127826"/>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60" name="CuadroTexto 259">
            <a:extLst>
              <a:ext uri="{FF2B5EF4-FFF2-40B4-BE49-F238E27FC236}">
                <a16:creationId xmlns:a16="http://schemas.microsoft.com/office/drawing/2014/main" id="{E7223612-D80B-778E-F270-F32CBFD2C193}"/>
              </a:ext>
            </a:extLst>
          </p:cNvPr>
          <p:cNvSpPr txBox="1"/>
          <p:nvPr/>
        </p:nvSpPr>
        <p:spPr>
          <a:xfrm>
            <a:off x="6834819" y="1228639"/>
            <a:ext cx="3419714" cy="1323439"/>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p>
          <a:p>
            <a:pPr>
              <a:buClr>
                <a:srgbClr val="000000"/>
              </a:buClr>
              <a:buSzPts val="1100"/>
            </a:pPr>
            <a:r>
              <a:rPr lang="es-ES" sz="1600" dirty="0">
                <a:solidFill>
                  <a:schemeClr val="bg1"/>
                </a:solidFill>
                <a:latin typeface="Roboto Light"/>
                <a:ea typeface="Roboto Light"/>
              </a:rPr>
              <a:t>GFPI-F-165V3Formato Selección Modificación Alternativa</a:t>
            </a:r>
          </a:p>
        </p:txBody>
      </p:sp>
      <p:sp>
        <p:nvSpPr>
          <p:cNvPr id="261" name="CuadroTexto 260">
            <a:extLst>
              <a:ext uri="{FF2B5EF4-FFF2-40B4-BE49-F238E27FC236}">
                <a16:creationId xmlns:a16="http://schemas.microsoft.com/office/drawing/2014/main" id="{73E71881-2CCA-5221-CD5F-650F5EBC4994}"/>
              </a:ext>
            </a:extLst>
          </p:cNvPr>
          <p:cNvSpPr txBox="1"/>
          <p:nvPr/>
        </p:nvSpPr>
        <p:spPr>
          <a:xfrm>
            <a:off x="6850077" y="4338263"/>
            <a:ext cx="3108940" cy="1815882"/>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Contar con la aprobación previa de la coordinación académica, analizando la relación de las competencias del programa de formación, con las actividades que realizará el aprendiz en su </a:t>
            </a:r>
            <a:r>
              <a:rPr lang="es-ES" sz="1600" dirty="0" err="1">
                <a:solidFill>
                  <a:schemeClr val="bg1"/>
                </a:solidFill>
                <a:latin typeface="Roboto Light"/>
                <a:ea typeface="Roboto Light"/>
                <a:sym typeface="Roboto Light"/>
              </a:rPr>
              <a:t>monitoría</a:t>
            </a:r>
            <a:r>
              <a:rPr lang="es-ES" sz="1600" dirty="0">
                <a:solidFill>
                  <a:schemeClr val="bg1"/>
                </a:solidFill>
                <a:latin typeface="Roboto Light"/>
                <a:ea typeface="Roboto Light"/>
                <a:sym typeface="Roboto Light"/>
              </a:rPr>
              <a:t>.</a:t>
            </a:r>
          </a:p>
        </p:txBody>
      </p:sp>
    </p:spTree>
    <p:extLst>
      <p:ext uri="{BB962C8B-B14F-4D97-AF65-F5344CB8AC3E}">
        <p14:creationId xmlns:p14="http://schemas.microsoft.com/office/powerpoint/2010/main" val="317401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E64A-86ED-7943-B3D9-3B5960D68702}"/>
            </a:ext>
          </a:extLst>
        </p:cNvPr>
        <p:cNvGrpSpPr/>
        <p:nvPr/>
      </p:nvGrpSpPr>
      <p:grpSpPr>
        <a:xfrm>
          <a:off x="0" y="0"/>
          <a:ext cx="0" cy="0"/>
          <a:chOff x="0" y="0"/>
          <a:chExt cx="0" cy="0"/>
        </a:xfrm>
      </p:grpSpPr>
      <p:sp>
        <p:nvSpPr>
          <p:cNvPr id="205" name="Google Shape;452;p5">
            <a:extLst>
              <a:ext uri="{FF2B5EF4-FFF2-40B4-BE49-F238E27FC236}">
                <a16:creationId xmlns:a16="http://schemas.microsoft.com/office/drawing/2014/main" id="{E7826905-30C3-9EA9-A21C-FE2829A916E4}"/>
              </a:ext>
            </a:extLst>
          </p:cNvPr>
          <p:cNvSpPr txBox="1"/>
          <p:nvPr/>
        </p:nvSpPr>
        <p:spPr>
          <a:xfrm>
            <a:off x="6743272" y="1182878"/>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a:t>
            </a:r>
            <a:r>
              <a:rPr lang="es-ES" sz="1600" b="0" i="0" u="none" strike="noStrike" cap="none" dirty="0">
                <a:solidFill>
                  <a:schemeClr val="bg1"/>
                </a:solidFill>
                <a:latin typeface="Roboto Light"/>
                <a:ea typeface="Roboto Light"/>
                <a:cs typeface="Roboto Light"/>
                <a:sym typeface="Roboto Light"/>
              </a:rPr>
              <a:t>arta formal por parte del representante de la empresa con horario y funciones a desarrollar.</a:t>
            </a:r>
            <a:endParaRPr sz="2400" dirty="0">
              <a:solidFill>
                <a:schemeClr val="bg1"/>
              </a:solidFill>
            </a:endParaRPr>
          </a:p>
        </p:txBody>
      </p:sp>
      <p:sp>
        <p:nvSpPr>
          <p:cNvPr id="206" name="Google Shape;452;p5">
            <a:extLst>
              <a:ext uri="{FF2B5EF4-FFF2-40B4-BE49-F238E27FC236}">
                <a16:creationId xmlns:a16="http://schemas.microsoft.com/office/drawing/2014/main" id="{805E4953-505E-5AEB-557D-6AA48669B99A}"/>
              </a:ext>
            </a:extLst>
          </p:cNvPr>
          <p:cNvSpPr txBox="1"/>
          <p:nvPr/>
        </p:nvSpPr>
        <p:spPr>
          <a:xfrm>
            <a:off x="6813207" y="2276565"/>
            <a:ext cx="3546195" cy="7428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Roboto Light"/>
              <a:buNone/>
            </a:pPr>
            <a:r>
              <a:rPr lang="es-ES" sz="1600" b="0" i="0" u="none" strike="noStrike" cap="none" dirty="0">
                <a:solidFill>
                  <a:schemeClr val="bg1"/>
                </a:solidFill>
                <a:latin typeface="Roboto Light"/>
                <a:ea typeface="Roboto Light"/>
                <a:cs typeface="Roboto Light"/>
                <a:sym typeface="Roboto Light"/>
              </a:rPr>
              <a:t>Soporte de Cámara de Comercio y RUT de la Empresa </a:t>
            </a:r>
            <a:r>
              <a:rPr lang="es-ES" sz="1600" b="0" i="0" u="sng" strike="noStrike" cap="none" dirty="0">
                <a:solidFill>
                  <a:schemeClr val="bg1"/>
                </a:solidFill>
                <a:latin typeface="Roboto Light"/>
                <a:ea typeface="Roboto Light"/>
                <a:cs typeface="Roboto Light"/>
                <a:sym typeface="Roboto Light"/>
              </a:rPr>
              <a:t>únicamente para pasantía y  Apoyo a una unidad Productiva Familiar</a:t>
            </a:r>
          </a:p>
          <a:p>
            <a:pPr marL="0" marR="0" lvl="0" indent="0" algn="l" rtl="0">
              <a:lnSpc>
                <a:spcPct val="100000"/>
              </a:lnSpc>
              <a:spcBef>
                <a:spcPts val="0"/>
              </a:spcBef>
              <a:spcAft>
                <a:spcPts val="0"/>
              </a:spcAft>
              <a:buClr>
                <a:srgbClr val="000000"/>
              </a:buClr>
              <a:buSzPts val="1100"/>
              <a:buFont typeface="Roboto Light"/>
              <a:buNone/>
            </a:pPr>
            <a:endParaRPr lang="es-ES" sz="1100" b="0" i="0" u="none" strike="noStrike" cap="none" dirty="0">
              <a:solidFill>
                <a:schemeClr val="bg1"/>
              </a:solidFill>
              <a:latin typeface="Roboto Light"/>
              <a:ea typeface="Roboto Light"/>
              <a:cs typeface="Roboto Light"/>
              <a:sym typeface="Roboto Light"/>
            </a:endParaRPr>
          </a:p>
        </p:txBody>
      </p:sp>
      <p:sp>
        <p:nvSpPr>
          <p:cNvPr id="208" name="CuadroTexto 207">
            <a:extLst>
              <a:ext uri="{FF2B5EF4-FFF2-40B4-BE49-F238E27FC236}">
                <a16:creationId xmlns:a16="http://schemas.microsoft.com/office/drawing/2014/main" id="{1010821A-69E5-A886-9D7F-4E0A3D06E3B7}"/>
              </a:ext>
            </a:extLst>
          </p:cNvPr>
          <p:cNvSpPr txBox="1"/>
          <p:nvPr/>
        </p:nvSpPr>
        <p:spPr>
          <a:xfrm>
            <a:off x="6813770" y="3560981"/>
            <a:ext cx="2985651"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endParaRPr lang="es-ES" sz="1600" dirty="0">
              <a:solidFill>
                <a:schemeClr val="bg1"/>
              </a:solidFill>
              <a:latin typeface="Roboto Light"/>
              <a:ea typeface="Roboto Light"/>
            </a:endParaRPr>
          </a:p>
        </p:txBody>
      </p:sp>
      <p:sp>
        <p:nvSpPr>
          <p:cNvPr id="54" name="Google Shape;452;p5">
            <a:extLst>
              <a:ext uri="{FF2B5EF4-FFF2-40B4-BE49-F238E27FC236}">
                <a16:creationId xmlns:a16="http://schemas.microsoft.com/office/drawing/2014/main" id="{808B7A41-0B4B-FC2D-6816-C5E4554EA9C1}"/>
              </a:ext>
            </a:extLst>
          </p:cNvPr>
          <p:cNvSpPr txBox="1"/>
          <p:nvPr/>
        </p:nvSpPr>
        <p:spPr>
          <a:xfrm>
            <a:off x="6842564" y="1493798"/>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C</a:t>
            </a:r>
            <a:r>
              <a:rPr lang="es-ES" sz="1600" b="0" i="0" u="none" strike="noStrike" cap="none" dirty="0">
                <a:solidFill>
                  <a:schemeClr val="bg1"/>
                </a:solidFill>
                <a:latin typeface="Roboto Light"/>
                <a:ea typeface="Roboto Light"/>
                <a:cs typeface="Roboto Light"/>
                <a:sym typeface="Roboto Light"/>
              </a:rPr>
              <a:t>arta de solicitud de ejecución etapa productiva (modelo establecido BLOG CSF)</a:t>
            </a:r>
            <a:endParaRPr sz="2400" dirty="0">
              <a:solidFill>
                <a:schemeClr val="bg1"/>
              </a:solidFill>
            </a:endParaRPr>
          </a:p>
        </p:txBody>
      </p:sp>
      <p:sp>
        <p:nvSpPr>
          <p:cNvPr id="55" name="CuadroTexto 54">
            <a:extLst>
              <a:ext uri="{FF2B5EF4-FFF2-40B4-BE49-F238E27FC236}">
                <a16:creationId xmlns:a16="http://schemas.microsoft.com/office/drawing/2014/main" id="{6411012F-5361-41D0-4213-1FEF1D3B61ED}"/>
              </a:ext>
            </a:extLst>
          </p:cNvPr>
          <p:cNvSpPr txBox="1"/>
          <p:nvPr/>
        </p:nvSpPr>
        <p:spPr>
          <a:xfrm>
            <a:off x="6743272" y="2740075"/>
            <a:ext cx="2985651" cy="830997"/>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Formato de verificación de alternativa etapa productiva coordinación académica</a:t>
            </a:r>
            <a:endParaRPr lang="es-ES" sz="1600" dirty="0">
              <a:solidFill>
                <a:schemeClr val="bg1"/>
              </a:solidFill>
              <a:latin typeface="Roboto Light"/>
              <a:ea typeface="Roboto Light"/>
            </a:endParaRPr>
          </a:p>
        </p:txBody>
      </p:sp>
      <p:sp>
        <p:nvSpPr>
          <p:cNvPr id="58" name="Google Shape;336;p22">
            <a:extLst>
              <a:ext uri="{FF2B5EF4-FFF2-40B4-BE49-F238E27FC236}">
                <a16:creationId xmlns:a16="http://schemas.microsoft.com/office/drawing/2014/main" id="{8FC70D39-7B97-7B6B-A5EB-387EBD0842BC}"/>
              </a:ext>
            </a:extLst>
          </p:cNvPr>
          <p:cNvSpPr/>
          <p:nvPr/>
        </p:nvSpPr>
        <p:spPr>
          <a:xfrm>
            <a:off x="10802526" y="1160794"/>
            <a:ext cx="206902" cy="5089582"/>
          </a:xfrm>
          <a:prstGeom prst="rect">
            <a:avLst/>
          </a:prstGeom>
          <a:solidFill>
            <a:srgbClr val="38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 name="Grupo 58">
            <a:extLst>
              <a:ext uri="{FF2B5EF4-FFF2-40B4-BE49-F238E27FC236}">
                <a16:creationId xmlns:a16="http://schemas.microsoft.com/office/drawing/2014/main" id="{C981858E-5CA0-B3AF-5207-051C82FA42B8}"/>
              </a:ext>
            </a:extLst>
          </p:cNvPr>
          <p:cNvGrpSpPr/>
          <p:nvPr/>
        </p:nvGrpSpPr>
        <p:grpSpPr>
          <a:xfrm>
            <a:off x="-125829" y="412302"/>
            <a:ext cx="10568434" cy="6162349"/>
            <a:chOff x="317132" y="451294"/>
            <a:chExt cx="8311535" cy="4527005"/>
          </a:xfrm>
        </p:grpSpPr>
        <p:grpSp>
          <p:nvGrpSpPr>
            <p:cNvPr id="60" name="Google Shape;417;p24">
              <a:extLst>
                <a:ext uri="{FF2B5EF4-FFF2-40B4-BE49-F238E27FC236}">
                  <a16:creationId xmlns:a16="http://schemas.microsoft.com/office/drawing/2014/main" id="{74EA5493-9226-1F89-9D6B-BF0B39DB8DA1}"/>
                </a:ext>
              </a:extLst>
            </p:cNvPr>
            <p:cNvGrpSpPr/>
            <p:nvPr/>
          </p:nvGrpSpPr>
          <p:grpSpPr>
            <a:xfrm>
              <a:off x="5186592" y="454529"/>
              <a:ext cx="3442075" cy="4472582"/>
              <a:chOff x="5335450" y="305675"/>
              <a:chExt cx="3442075" cy="4435325"/>
            </a:xfrm>
          </p:grpSpPr>
          <p:sp>
            <p:nvSpPr>
              <p:cNvPr id="240" name="Google Shape;418;p24">
                <a:extLst>
                  <a:ext uri="{FF2B5EF4-FFF2-40B4-BE49-F238E27FC236}">
                    <a16:creationId xmlns:a16="http://schemas.microsoft.com/office/drawing/2014/main" id="{146101A3-24EF-AB29-CA8D-19A3A6D972A0}"/>
                  </a:ext>
                </a:extLst>
              </p:cNvPr>
              <p:cNvSpPr/>
              <p:nvPr/>
            </p:nvSpPr>
            <p:spPr>
              <a:xfrm>
                <a:off x="5422625" y="366700"/>
                <a:ext cx="3354900" cy="43743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41" name="Google Shape;419;p24">
                <a:extLst>
                  <a:ext uri="{FF2B5EF4-FFF2-40B4-BE49-F238E27FC236}">
                    <a16:creationId xmlns:a16="http://schemas.microsoft.com/office/drawing/2014/main" id="{D4FADADF-A4DD-066F-818A-F825C8F65CA6}"/>
                  </a:ext>
                </a:extLst>
              </p:cNvPr>
              <p:cNvSpPr/>
              <p:nvPr/>
            </p:nvSpPr>
            <p:spPr>
              <a:xfrm>
                <a:off x="5335450" y="305675"/>
                <a:ext cx="226800" cy="215700"/>
              </a:xfrm>
              <a:prstGeom prst="rect">
                <a:avLst/>
              </a:pr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sp>
          <p:nvSpPr>
            <p:cNvPr id="61" name="Google Shape;420;p24">
              <a:extLst>
                <a:ext uri="{FF2B5EF4-FFF2-40B4-BE49-F238E27FC236}">
                  <a16:creationId xmlns:a16="http://schemas.microsoft.com/office/drawing/2014/main" id="{AA123E89-A577-6E55-BA70-FC14A5A424E6}"/>
                </a:ext>
              </a:extLst>
            </p:cNvPr>
            <p:cNvSpPr/>
            <p:nvPr/>
          </p:nvSpPr>
          <p:spPr>
            <a:xfrm>
              <a:off x="5357169" y="565299"/>
              <a:ext cx="3216300" cy="4413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defTabSz="914400">
                <a:buClr>
                  <a:srgbClr val="000000"/>
                </a:buClr>
                <a:buFont typeface="Arial"/>
                <a:buNone/>
              </a:pPr>
              <a:endParaRPr lang="es-CO" sz="1400" kern="0" dirty="0">
                <a:solidFill>
                  <a:srgbClr val="000000"/>
                </a:solidFill>
                <a:latin typeface="Arial"/>
                <a:cs typeface="Arial"/>
                <a:sym typeface="Arial"/>
              </a:endParaRPr>
            </a:p>
          </p:txBody>
        </p:sp>
        <p:grpSp>
          <p:nvGrpSpPr>
            <p:cNvPr id="62" name="Google Shape;421;p24">
              <a:extLst>
                <a:ext uri="{FF2B5EF4-FFF2-40B4-BE49-F238E27FC236}">
                  <a16:creationId xmlns:a16="http://schemas.microsoft.com/office/drawing/2014/main" id="{FCE7CC05-7590-6BBB-32CE-0F4FFA788984}"/>
                </a:ext>
              </a:extLst>
            </p:cNvPr>
            <p:cNvGrpSpPr/>
            <p:nvPr/>
          </p:nvGrpSpPr>
          <p:grpSpPr>
            <a:xfrm>
              <a:off x="1055004" y="514111"/>
              <a:ext cx="3365350" cy="4413000"/>
              <a:chOff x="1055000" y="365257"/>
              <a:chExt cx="3365350" cy="4413000"/>
            </a:xfrm>
          </p:grpSpPr>
          <p:sp>
            <p:nvSpPr>
              <p:cNvPr id="238" name="Google Shape;422;p24">
                <a:extLst>
                  <a:ext uri="{FF2B5EF4-FFF2-40B4-BE49-F238E27FC236}">
                    <a16:creationId xmlns:a16="http://schemas.microsoft.com/office/drawing/2014/main" id="{270263A5-1CAF-BEE1-F7DD-6743D51D4367}"/>
                  </a:ext>
                </a:extLst>
              </p:cNvPr>
              <p:cNvSpPr/>
              <p:nvPr/>
            </p:nvSpPr>
            <p:spPr>
              <a:xfrm>
                <a:off x="1055000" y="512400"/>
                <a:ext cx="3216300" cy="4228500"/>
              </a:xfrm>
              <a:prstGeom prst="rect">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239" name="Google Shape;423;p24">
                <a:extLst>
                  <a:ext uri="{FF2B5EF4-FFF2-40B4-BE49-F238E27FC236}">
                    <a16:creationId xmlns:a16="http://schemas.microsoft.com/office/drawing/2014/main" id="{5DA38E11-5564-7551-EC34-5775E2C7AC6F}"/>
                  </a:ext>
                </a:extLst>
              </p:cNvPr>
              <p:cNvSpPr/>
              <p:nvPr/>
            </p:nvSpPr>
            <p:spPr>
              <a:xfrm>
                <a:off x="1204050" y="365257"/>
                <a:ext cx="3216300" cy="4413000"/>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grpSp>
        <p:sp>
          <p:nvSpPr>
            <p:cNvPr id="63" name="Google Shape;424;p24">
              <a:extLst>
                <a:ext uri="{FF2B5EF4-FFF2-40B4-BE49-F238E27FC236}">
                  <a16:creationId xmlns:a16="http://schemas.microsoft.com/office/drawing/2014/main" id="{A2B9FCC9-7100-1903-618C-02A1810E55BA}"/>
                </a:ext>
              </a:extLst>
            </p:cNvPr>
            <p:cNvSpPr txBox="1">
              <a:spLocks/>
            </p:cNvSpPr>
            <p:nvPr/>
          </p:nvSpPr>
          <p:spPr>
            <a:xfrm>
              <a:off x="1382612" y="1378123"/>
              <a:ext cx="2967183" cy="141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marL="0" marR="0" lvl="0" indent="0" algn="just" defTabSz="914400" rtl="0" eaLnBrk="1" fontAlgn="auto" latinLnBrk="0" hangingPunct="1">
                <a:lnSpc>
                  <a:spcPct val="100000"/>
                </a:lnSpc>
                <a:spcBef>
                  <a:spcPts val="0"/>
                </a:spcBef>
                <a:spcAft>
                  <a:spcPts val="0"/>
                </a:spcAft>
                <a:buClr>
                  <a:srgbClr val="000000"/>
                </a:buClr>
                <a:buSzPts val="1100"/>
                <a:buFont typeface="Roboto Light"/>
                <a:buNone/>
                <a:tabLst/>
                <a:defRPr/>
              </a:pPr>
              <a:r>
                <a:rPr lang="es-ES" sz="1600" kern="0" dirty="0">
                  <a:solidFill>
                    <a:srgbClr val="1E2128"/>
                  </a:solidFill>
                </a:rPr>
                <a:t>Es una forma especial dentro del derecho laboral que de ninguna forma constituye contrato de trabajo, mediante el cual el aprendiz recibe formación en el SENA con el patrocino de una EMPRESA.</a:t>
              </a:r>
            </a:p>
          </p:txBody>
        </p:sp>
        <p:sp>
          <p:nvSpPr>
            <p:cNvPr id="192" name="Google Shape;425;p24">
              <a:extLst>
                <a:ext uri="{FF2B5EF4-FFF2-40B4-BE49-F238E27FC236}">
                  <a16:creationId xmlns:a16="http://schemas.microsoft.com/office/drawing/2014/main" id="{DBDA1BD5-70A3-5904-AF47-1C8D821B9FE7}"/>
                </a:ext>
              </a:extLst>
            </p:cNvPr>
            <p:cNvSpPr txBox="1">
              <a:spLocks/>
            </p:cNvSpPr>
            <p:nvPr/>
          </p:nvSpPr>
          <p:spPr>
            <a:xfrm>
              <a:off x="1430938" y="451294"/>
              <a:ext cx="2614400" cy="6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Amatic SC"/>
                <a:buNone/>
                <a:defRPr sz="2400" b="0" i="0" u="none" strike="noStrike" cap="none">
                  <a:solidFill>
                    <a:srgbClr val="000000"/>
                  </a:solidFill>
                  <a:latin typeface="Amatic SC"/>
                  <a:ea typeface="Amatic SC"/>
                  <a:cs typeface="Amatic SC"/>
                  <a:sym typeface="Amatic SC"/>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2400"/>
                <a:buFont typeface="Amatic SC"/>
                <a:buNone/>
                <a:tabLst/>
                <a:defRPr/>
              </a:pPr>
              <a:r>
                <a:rPr kumimoji="0" lang="es-ES" sz="3200" b="0" i="0" u="none" strike="noStrike" kern="0" cap="none" spc="0" normalizeH="0" baseline="0" noProof="0" dirty="0">
                  <a:ln>
                    <a:noFill/>
                  </a:ln>
                  <a:solidFill>
                    <a:srgbClr val="1E2128"/>
                  </a:solidFill>
                  <a:effectLst/>
                  <a:uLnTx/>
                  <a:uFillTx/>
                  <a:latin typeface="Bahnschrift SemiLight Condensed" panose="020B0502040204020203" pitchFamily="34" charset="0"/>
                  <a:sym typeface="Amatic SC"/>
                </a:rPr>
                <a:t>Contrato de Aprendizaje </a:t>
              </a:r>
            </a:p>
          </p:txBody>
        </p:sp>
        <p:grpSp>
          <p:nvGrpSpPr>
            <p:cNvPr id="194" name="Google Shape;952;p41">
              <a:extLst>
                <a:ext uri="{FF2B5EF4-FFF2-40B4-BE49-F238E27FC236}">
                  <a16:creationId xmlns:a16="http://schemas.microsoft.com/office/drawing/2014/main" id="{2EACBD8B-DD7F-B610-FFC8-BBDB610FC667}"/>
                </a:ext>
              </a:extLst>
            </p:cNvPr>
            <p:cNvGrpSpPr/>
            <p:nvPr/>
          </p:nvGrpSpPr>
          <p:grpSpPr>
            <a:xfrm>
              <a:off x="5408251" y="1398408"/>
              <a:ext cx="339253" cy="292529"/>
              <a:chOff x="840595" y="3325683"/>
              <a:chExt cx="481825" cy="415465"/>
            </a:xfrm>
            <a:solidFill>
              <a:srgbClr val="FF9966"/>
            </a:solidFill>
          </p:grpSpPr>
          <p:sp>
            <p:nvSpPr>
              <p:cNvPr id="236" name="Google Shape;953;p41">
                <a:extLst>
                  <a:ext uri="{FF2B5EF4-FFF2-40B4-BE49-F238E27FC236}">
                    <a16:creationId xmlns:a16="http://schemas.microsoft.com/office/drawing/2014/main" id="{1B70941A-EEA6-32F4-1012-52B632084EB0}"/>
                  </a:ext>
                </a:extLst>
              </p:cNvPr>
              <p:cNvSpPr/>
              <p:nvPr/>
            </p:nvSpPr>
            <p:spPr>
              <a:xfrm>
                <a:off x="840595" y="3325683"/>
                <a:ext cx="481825" cy="41546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7" name="Google Shape;954;p41">
                <a:extLst>
                  <a:ext uri="{FF2B5EF4-FFF2-40B4-BE49-F238E27FC236}">
                    <a16:creationId xmlns:a16="http://schemas.microsoft.com/office/drawing/2014/main" id="{211BF654-6D1D-F828-0A9D-0705E9907CBC}"/>
                  </a:ext>
                </a:extLst>
              </p:cNvPr>
              <p:cNvSpPr/>
              <p:nvPr/>
            </p:nvSpPr>
            <p:spPr>
              <a:xfrm>
                <a:off x="1003597" y="3465738"/>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 name="Google Shape;952;p41">
              <a:extLst>
                <a:ext uri="{FF2B5EF4-FFF2-40B4-BE49-F238E27FC236}">
                  <a16:creationId xmlns:a16="http://schemas.microsoft.com/office/drawing/2014/main" id="{AA7B0A14-899A-7055-3DEB-0F3BDE086EB7}"/>
                </a:ext>
              </a:extLst>
            </p:cNvPr>
            <p:cNvGrpSpPr/>
            <p:nvPr/>
          </p:nvGrpSpPr>
          <p:grpSpPr>
            <a:xfrm>
              <a:off x="1456633" y="3370532"/>
              <a:ext cx="339253" cy="585705"/>
              <a:chOff x="1553528" y="5593035"/>
              <a:chExt cx="481825" cy="831849"/>
            </a:xfrm>
            <a:solidFill>
              <a:srgbClr val="02906B"/>
            </a:solidFill>
          </p:grpSpPr>
          <p:sp>
            <p:nvSpPr>
              <p:cNvPr id="234" name="Google Shape;953;p41">
                <a:extLst>
                  <a:ext uri="{FF2B5EF4-FFF2-40B4-BE49-F238E27FC236}">
                    <a16:creationId xmlns:a16="http://schemas.microsoft.com/office/drawing/2014/main" id="{9D51D2FE-BA85-A4F3-DEFA-68D3EDCB1E80}"/>
                  </a:ext>
                </a:extLst>
              </p:cNvPr>
              <p:cNvSpPr/>
              <p:nvPr/>
            </p:nvSpPr>
            <p:spPr>
              <a:xfrm>
                <a:off x="1553528" y="559303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5" name="Google Shape;954;p41">
                <a:extLst>
                  <a:ext uri="{FF2B5EF4-FFF2-40B4-BE49-F238E27FC236}">
                    <a16:creationId xmlns:a16="http://schemas.microsoft.com/office/drawing/2014/main" id="{F9D45EC9-1EBC-393A-59FE-20374CF761F7}"/>
                  </a:ext>
                </a:extLst>
              </p:cNvPr>
              <p:cNvSpPr/>
              <p:nvPr/>
            </p:nvSpPr>
            <p:spPr>
              <a:xfrm>
                <a:off x="1769808" y="6299134"/>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254;p21">
              <a:extLst>
                <a:ext uri="{FF2B5EF4-FFF2-40B4-BE49-F238E27FC236}">
                  <a16:creationId xmlns:a16="http://schemas.microsoft.com/office/drawing/2014/main" id="{186BFCAF-11DB-08BF-0A20-696F1BA35F4C}"/>
                </a:ext>
              </a:extLst>
            </p:cNvPr>
            <p:cNvGrpSpPr/>
            <p:nvPr/>
          </p:nvGrpSpPr>
          <p:grpSpPr>
            <a:xfrm>
              <a:off x="322969" y="4062681"/>
              <a:ext cx="1088987" cy="896743"/>
              <a:chOff x="7605998" y="3886472"/>
              <a:chExt cx="1302190" cy="896743"/>
            </a:xfrm>
          </p:grpSpPr>
          <p:sp>
            <p:nvSpPr>
              <p:cNvPr id="222" name="Google Shape;255;p21">
                <a:extLst>
                  <a:ext uri="{FF2B5EF4-FFF2-40B4-BE49-F238E27FC236}">
                    <a16:creationId xmlns:a16="http://schemas.microsoft.com/office/drawing/2014/main" id="{799BB5C9-3514-3CAB-247B-EEC76FBB12CD}"/>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6;p21">
                <a:extLst>
                  <a:ext uri="{FF2B5EF4-FFF2-40B4-BE49-F238E27FC236}">
                    <a16:creationId xmlns:a16="http://schemas.microsoft.com/office/drawing/2014/main" id="{F5A28D9C-E08D-8B2F-FCB2-863870428373}"/>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7;p21">
                <a:extLst>
                  <a:ext uri="{FF2B5EF4-FFF2-40B4-BE49-F238E27FC236}">
                    <a16:creationId xmlns:a16="http://schemas.microsoft.com/office/drawing/2014/main" id="{731C8767-6E2B-1D8E-F3A7-595069850BD4}"/>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8;p21">
                <a:extLst>
                  <a:ext uri="{FF2B5EF4-FFF2-40B4-BE49-F238E27FC236}">
                    <a16:creationId xmlns:a16="http://schemas.microsoft.com/office/drawing/2014/main" id="{C99A29D9-6982-E98B-4FAD-C9881A9D470E}"/>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9;p21">
                <a:extLst>
                  <a:ext uri="{FF2B5EF4-FFF2-40B4-BE49-F238E27FC236}">
                    <a16:creationId xmlns:a16="http://schemas.microsoft.com/office/drawing/2014/main" id="{8D0000EB-8E58-2140-5764-3E6F2E869508}"/>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0;p21">
                <a:extLst>
                  <a:ext uri="{FF2B5EF4-FFF2-40B4-BE49-F238E27FC236}">
                    <a16:creationId xmlns:a16="http://schemas.microsoft.com/office/drawing/2014/main" id="{379654E9-9DD6-DABE-EB5A-7EDDD81772DC}"/>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1;p21">
                <a:extLst>
                  <a:ext uri="{FF2B5EF4-FFF2-40B4-BE49-F238E27FC236}">
                    <a16:creationId xmlns:a16="http://schemas.microsoft.com/office/drawing/2014/main" id="{B1F4AB47-B6AA-259E-0B87-31232D156157}"/>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2;p21">
                <a:extLst>
                  <a:ext uri="{FF2B5EF4-FFF2-40B4-BE49-F238E27FC236}">
                    <a16:creationId xmlns:a16="http://schemas.microsoft.com/office/drawing/2014/main" id="{AC5593BF-F0BC-C291-FA53-C8A26B2E1189}"/>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3;p21">
                <a:extLst>
                  <a:ext uri="{FF2B5EF4-FFF2-40B4-BE49-F238E27FC236}">
                    <a16:creationId xmlns:a16="http://schemas.microsoft.com/office/drawing/2014/main" id="{4F1E5B53-C282-EF5A-A979-B1921425D7EA}"/>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4;p21">
                <a:extLst>
                  <a:ext uri="{FF2B5EF4-FFF2-40B4-BE49-F238E27FC236}">
                    <a16:creationId xmlns:a16="http://schemas.microsoft.com/office/drawing/2014/main" id="{B7E4FE38-E3AF-0BD2-2A4D-94FAF6376738}"/>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5;p21">
                <a:extLst>
                  <a:ext uri="{FF2B5EF4-FFF2-40B4-BE49-F238E27FC236}">
                    <a16:creationId xmlns:a16="http://schemas.microsoft.com/office/drawing/2014/main" id="{F522C697-8CF5-0195-22BD-46F1F471D61A}"/>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6;p21">
                <a:extLst>
                  <a:ext uri="{FF2B5EF4-FFF2-40B4-BE49-F238E27FC236}">
                    <a16:creationId xmlns:a16="http://schemas.microsoft.com/office/drawing/2014/main" id="{E573FFE1-BF83-B755-85F6-0EBCC8BF1CE2}"/>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434;p24">
              <a:extLst>
                <a:ext uri="{FF2B5EF4-FFF2-40B4-BE49-F238E27FC236}">
                  <a16:creationId xmlns:a16="http://schemas.microsoft.com/office/drawing/2014/main" id="{1A671145-0E64-3615-C331-9C9717DAB8C5}"/>
                </a:ext>
              </a:extLst>
            </p:cNvPr>
            <p:cNvGrpSpPr/>
            <p:nvPr/>
          </p:nvGrpSpPr>
          <p:grpSpPr>
            <a:xfrm>
              <a:off x="4370046" y="2317552"/>
              <a:ext cx="1219900" cy="2615726"/>
              <a:chOff x="4446034" y="2066733"/>
              <a:chExt cx="1291236" cy="2776337"/>
            </a:xfrm>
          </p:grpSpPr>
          <p:sp>
            <p:nvSpPr>
              <p:cNvPr id="214" name="Google Shape;435;p24">
                <a:extLst>
                  <a:ext uri="{FF2B5EF4-FFF2-40B4-BE49-F238E27FC236}">
                    <a16:creationId xmlns:a16="http://schemas.microsoft.com/office/drawing/2014/main" id="{6E45DDD7-E92F-B38B-E8AE-4AAB58FA2EA6}"/>
                  </a:ext>
                </a:extLst>
              </p:cNvPr>
              <p:cNvSpPr/>
              <p:nvPr/>
            </p:nvSpPr>
            <p:spPr>
              <a:xfrm>
                <a:off x="4547238" y="4688270"/>
                <a:ext cx="776400" cy="154800"/>
              </a:xfrm>
              <a:prstGeom prst="ellipse">
                <a:avLst/>
              </a:prstGeom>
              <a:solidFill>
                <a:srgbClr val="E4CEC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nvGrpSpPr>
              <p:cNvPr id="215" name="Google Shape;436;p24">
                <a:extLst>
                  <a:ext uri="{FF2B5EF4-FFF2-40B4-BE49-F238E27FC236}">
                    <a16:creationId xmlns:a16="http://schemas.microsoft.com/office/drawing/2014/main" id="{792B02C5-F8DF-9A51-86CD-D176EF0C55E3}"/>
                  </a:ext>
                </a:extLst>
              </p:cNvPr>
              <p:cNvGrpSpPr/>
              <p:nvPr/>
            </p:nvGrpSpPr>
            <p:grpSpPr>
              <a:xfrm>
                <a:off x="4446034" y="2066733"/>
                <a:ext cx="1291236" cy="2626838"/>
                <a:chOff x="3801263" y="1012744"/>
                <a:chExt cx="2125491" cy="4324013"/>
              </a:xfrm>
            </p:grpSpPr>
            <p:sp>
              <p:nvSpPr>
                <p:cNvPr id="216" name="Google Shape;437;p24">
                  <a:extLst>
                    <a:ext uri="{FF2B5EF4-FFF2-40B4-BE49-F238E27FC236}">
                      <a16:creationId xmlns:a16="http://schemas.microsoft.com/office/drawing/2014/main" id="{9CFF2E36-5365-D306-1F9E-3B67FD3E8E2E}"/>
                    </a:ext>
                  </a:extLst>
                </p:cNvPr>
                <p:cNvSpPr/>
                <p:nvPr/>
              </p:nvSpPr>
              <p:spPr>
                <a:xfrm>
                  <a:off x="4129005" y="1379823"/>
                  <a:ext cx="918425" cy="3846199"/>
                </a:xfrm>
                <a:custGeom>
                  <a:avLst/>
                  <a:gdLst/>
                  <a:ahLst/>
                  <a:cxnLst/>
                  <a:rect l="l" t="t" r="r" b="b"/>
                  <a:pathLst>
                    <a:path w="36737" h="153848" extrusionOk="0">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17" name="Google Shape;438;p24">
                  <a:extLst>
                    <a:ext uri="{FF2B5EF4-FFF2-40B4-BE49-F238E27FC236}">
                      <a16:creationId xmlns:a16="http://schemas.microsoft.com/office/drawing/2014/main" id="{4546E927-4E45-A98F-EBB3-2ABBA96E9ABA}"/>
                    </a:ext>
                  </a:extLst>
                </p:cNvPr>
                <p:cNvSpPr/>
                <p:nvPr/>
              </p:nvSpPr>
              <p:spPr>
                <a:xfrm>
                  <a:off x="4483897" y="1012744"/>
                  <a:ext cx="1003875" cy="1442850"/>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218" name="Google Shape;439;p24">
                  <a:extLst>
                    <a:ext uri="{FF2B5EF4-FFF2-40B4-BE49-F238E27FC236}">
                      <a16:creationId xmlns:a16="http://schemas.microsoft.com/office/drawing/2014/main" id="{D3DFE4A2-CD16-8BAD-EF1A-5C8AC109A956}"/>
                    </a:ext>
                  </a:extLst>
                </p:cNvPr>
                <p:cNvSpPr/>
                <p:nvPr/>
              </p:nvSpPr>
              <p:spPr>
                <a:xfrm>
                  <a:off x="4516554" y="2957485"/>
                  <a:ext cx="612174" cy="2141225"/>
                </a:xfrm>
                <a:custGeom>
                  <a:avLst/>
                  <a:gdLst/>
                  <a:ahLst/>
                  <a:cxnLst/>
                  <a:rect l="l" t="t" r="r" b="b"/>
                  <a:pathLst>
                    <a:path w="24487" h="85649" extrusionOk="0">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19" name="Google Shape;440;p24">
                  <a:extLst>
                    <a:ext uri="{FF2B5EF4-FFF2-40B4-BE49-F238E27FC236}">
                      <a16:creationId xmlns:a16="http://schemas.microsoft.com/office/drawing/2014/main" id="{69FAB48B-C243-05FC-5A79-0AB35632A0DF}"/>
                    </a:ext>
                  </a:extLst>
                </p:cNvPr>
                <p:cNvSpPr/>
                <p:nvPr/>
              </p:nvSpPr>
              <p:spPr>
                <a:xfrm>
                  <a:off x="4384329" y="1851676"/>
                  <a:ext cx="1542425" cy="2884425"/>
                </a:xfrm>
                <a:custGeom>
                  <a:avLst/>
                  <a:gdLst/>
                  <a:ahLst/>
                  <a:cxnLst/>
                  <a:rect l="l" t="t" r="r" b="b"/>
                  <a:pathLst>
                    <a:path w="61697" h="115377" extrusionOk="0">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20" name="Google Shape;441;p24">
                  <a:extLst>
                    <a:ext uri="{FF2B5EF4-FFF2-40B4-BE49-F238E27FC236}">
                      <a16:creationId xmlns:a16="http://schemas.microsoft.com/office/drawing/2014/main" id="{C954B967-4044-01D9-3E68-47D0106B225E}"/>
                    </a:ext>
                  </a:extLst>
                </p:cNvPr>
                <p:cNvSpPr/>
                <p:nvPr/>
              </p:nvSpPr>
              <p:spPr>
                <a:xfrm>
                  <a:off x="3801263" y="3479107"/>
                  <a:ext cx="1147600" cy="1857650"/>
                </a:xfrm>
                <a:custGeom>
                  <a:avLst/>
                  <a:gdLst/>
                  <a:ahLst/>
                  <a:cxnLst/>
                  <a:rect l="l" t="t" r="r" b="b"/>
                  <a:pathLst>
                    <a:path w="45904" h="74306" extrusionOk="0">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221" name="Google Shape;442;p24">
                  <a:extLst>
                    <a:ext uri="{FF2B5EF4-FFF2-40B4-BE49-F238E27FC236}">
                      <a16:creationId xmlns:a16="http://schemas.microsoft.com/office/drawing/2014/main" id="{E9FFA9A3-016C-DDCB-F456-46868C8D290F}"/>
                    </a:ext>
                  </a:extLst>
                </p:cNvPr>
                <p:cNvSpPr/>
                <p:nvPr/>
              </p:nvSpPr>
              <p:spPr>
                <a:xfrm rot="1101497">
                  <a:off x="4722120" y="2465980"/>
                  <a:ext cx="711731" cy="1022957"/>
                </a:xfrm>
                <a:custGeom>
                  <a:avLst/>
                  <a:gdLst/>
                  <a:ahLst/>
                  <a:cxnLst/>
                  <a:rect l="l" t="t" r="r" b="b"/>
                  <a:pathLst>
                    <a:path w="40155" h="57714" extrusionOk="0">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grpSp>
        <p:grpSp>
          <p:nvGrpSpPr>
            <p:cNvPr id="198" name="Google Shape;254;p21">
              <a:extLst>
                <a:ext uri="{FF2B5EF4-FFF2-40B4-BE49-F238E27FC236}">
                  <a16:creationId xmlns:a16="http://schemas.microsoft.com/office/drawing/2014/main" id="{DAACAFC2-A2BB-7D8F-632F-EDEB5242A7AE}"/>
                </a:ext>
              </a:extLst>
            </p:cNvPr>
            <p:cNvGrpSpPr/>
            <p:nvPr/>
          </p:nvGrpSpPr>
          <p:grpSpPr>
            <a:xfrm rot="336413">
              <a:off x="317132" y="3290144"/>
              <a:ext cx="880718" cy="806639"/>
              <a:chOff x="7605998" y="3886472"/>
              <a:chExt cx="1302190" cy="896743"/>
            </a:xfrm>
          </p:grpSpPr>
          <p:sp>
            <p:nvSpPr>
              <p:cNvPr id="199" name="Google Shape;255;p21">
                <a:extLst>
                  <a:ext uri="{FF2B5EF4-FFF2-40B4-BE49-F238E27FC236}">
                    <a16:creationId xmlns:a16="http://schemas.microsoft.com/office/drawing/2014/main" id="{E5443EA5-5668-F426-6620-EF3BBC1378C7}"/>
                  </a:ext>
                </a:extLst>
              </p:cNvPr>
              <p:cNvSpPr/>
              <p:nvPr/>
            </p:nvSpPr>
            <p:spPr>
              <a:xfrm>
                <a:off x="7751571" y="4471035"/>
                <a:ext cx="1156617" cy="312180"/>
              </a:xfrm>
              <a:custGeom>
                <a:avLst/>
                <a:gdLst/>
                <a:ahLst/>
                <a:cxnLst/>
                <a:rect l="l" t="t" r="r" b="b"/>
                <a:pathLst>
                  <a:path w="23923" h="6457" extrusionOk="0">
                    <a:moveTo>
                      <a:pt x="1" y="0"/>
                    </a:moveTo>
                    <a:lnTo>
                      <a:pt x="620" y="6456"/>
                    </a:lnTo>
                    <a:lnTo>
                      <a:pt x="23923" y="5757"/>
                    </a:lnTo>
                    <a:lnTo>
                      <a:pt x="22803" y="42"/>
                    </a:lnTo>
                    <a:lnTo>
                      <a:pt x="1"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6;p21">
                <a:extLst>
                  <a:ext uri="{FF2B5EF4-FFF2-40B4-BE49-F238E27FC236}">
                    <a16:creationId xmlns:a16="http://schemas.microsoft.com/office/drawing/2014/main" id="{784837DB-09A0-1774-AA67-728A3D86D2DA}"/>
                  </a:ext>
                </a:extLst>
              </p:cNvPr>
              <p:cNvSpPr/>
              <p:nvPr/>
            </p:nvSpPr>
            <p:spPr>
              <a:xfrm>
                <a:off x="8003459" y="4592773"/>
                <a:ext cx="689822" cy="57969"/>
              </a:xfrm>
              <a:custGeom>
                <a:avLst/>
                <a:gdLst/>
                <a:ahLst/>
                <a:cxnLst/>
                <a:rect l="l" t="t" r="r" b="b"/>
                <a:pathLst>
                  <a:path w="14268" h="1199" extrusionOk="0">
                    <a:moveTo>
                      <a:pt x="3" y="1"/>
                    </a:moveTo>
                    <a:lnTo>
                      <a:pt x="1" y="1170"/>
                    </a:lnTo>
                    <a:lnTo>
                      <a:pt x="14265" y="1198"/>
                    </a:lnTo>
                    <a:lnTo>
                      <a:pt x="14267" y="29"/>
                    </a:lnTo>
                    <a:lnTo>
                      <a:pt x="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7;p21">
                <a:extLst>
                  <a:ext uri="{FF2B5EF4-FFF2-40B4-BE49-F238E27FC236}">
                    <a16:creationId xmlns:a16="http://schemas.microsoft.com/office/drawing/2014/main" id="{26DC0EC5-88BD-8678-9EE5-E2BF0DBA69BB}"/>
                  </a:ext>
                </a:extLst>
              </p:cNvPr>
              <p:cNvSpPr/>
              <p:nvPr/>
            </p:nvSpPr>
            <p:spPr>
              <a:xfrm>
                <a:off x="7606627" y="4182355"/>
                <a:ext cx="1153620" cy="312422"/>
              </a:xfrm>
              <a:custGeom>
                <a:avLst/>
                <a:gdLst/>
                <a:ahLst/>
                <a:cxnLst/>
                <a:rect l="l" t="t" r="r" b="b"/>
                <a:pathLst>
                  <a:path w="23861" h="6462" extrusionOk="0">
                    <a:moveTo>
                      <a:pt x="1" y="1"/>
                    </a:moveTo>
                    <a:lnTo>
                      <a:pt x="553" y="6462"/>
                    </a:lnTo>
                    <a:lnTo>
                      <a:pt x="23861" y="6010"/>
                    </a:lnTo>
                    <a:lnTo>
                      <a:pt x="22800" y="28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p21">
                <a:extLst>
                  <a:ext uri="{FF2B5EF4-FFF2-40B4-BE49-F238E27FC236}">
                    <a16:creationId xmlns:a16="http://schemas.microsoft.com/office/drawing/2014/main" id="{8AB19C56-1503-08F5-0350-CBBB0249F99D}"/>
                  </a:ext>
                </a:extLst>
              </p:cNvPr>
              <p:cNvSpPr/>
              <p:nvPr/>
            </p:nvSpPr>
            <p:spPr>
              <a:xfrm>
                <a:off x="7605998" y="4219147"/>
                <a:ext cx="1147286" cy="254936"/>
              </a:xfrm>
              <a:custGeom>
                <a:avLst/>
                <a:gdLst/>
                <a:ahLst/>
                <a:cxnLst/>
                <a:rect l="l" t="t" r="r" b="b"/>
                <a:pathLst>
                  <a:path w="23730" h="5273" extrusionOk="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p21">
                <a:extLst>
                  <a:ext uri="{FF2B5EF4-FFF2-40B4-BE49-F238E27FC236}">
                    <a16:creationId xmlns:a16="http://schemas.microsoft.com/office/drawing/2014/main" id="{91469A57-DD32-80A2-5329-36705889CF5F}"/>
                  </a:ext>
                </a:extLst>
              </p:cNvPr>
              <p:cNvSpPr/>
              <p:nvPr/>
            </p:nvSpPr>
            <p:spPr>
              <a:xfrm>
                <a:off x="7662371" y="4367959"/>
                <a:ext cx="1048222" cy="32876"/>
              </a:xfrm>
              <a:custGeom>
                <a:avLst/>
                <a:gdLst/>
                <a:ahLst/>
                <a:cxnLst/>
                <a:rect l="l" t="t" r="r" b="b"/>
                <a:pathLst>
                  <a:path w="21681" h="680" extrusionOk="0">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0;p21">
                <a:extLst>
                  <a:ext uri="{FF2B5EF4-FFF2-40B4-BE49-F238E27FC236}">
                    <a16:creationId xmlns:a16="http://schemas.microsoft.com/office/drawing/2014/main" id="{2BCFF4D4-6DB6-00A2-0661-1AE131CB0DA2}"/>
                  </a:ext>
                </a:extLst>
              </p:cNvPr>
              <p:cNvSpPr/>
              <p:nvPr/>
            </p:nvSpPr>
            <p:spPr>
              <a:xfrm>
                <a:off x="7658020" y="4303416"/>
                <a:ext cx="1018392" cy="29637"/>
              </a:xfrm>
              <a:custGeom>
                <a:avLst/>
                <a:gdLst/>
                <a:ahLst/>
                <a:cxnLst/>
                <a:rect l="l" t="t" r="r" b="b"/>
                <a:pathLst>
                  <a:path w="21064" h="613" extrusionOk="0">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1;p21">
                <a:extLst>
                  <a:ext uri="{FF2B5EF4-FFF2-40B4-BE49-F238E27FC236}">
                    <a16:creationId xmlns:a16="http://schemas.microsoft.com/office/drawing/2014/main" id="{7F8D6012-28D0-3867-9F34-1ADD9AB5DB97}"/>
                  </a:ext>
                </a:extLst>
              </p:cNvPr>
              <p:cNvSpPr/>
              <p:nvPr/>
            </p:nvSpPr>
            <p:spPr>
              <a:xfrm>
                <a:off x="7658551" y="4254296"/>
                <a:ext cx="1038214" cy="44093"/>
              </a:xfrm>
              <a:custGeom>
                <a:avLst/>
                <a:gdLst/>
                <a:ahLst/>
                <a:cxnLst/>
                <a:rect l="l" t="t" r="r" b="b"/>
                <a:pathLst>
                  <a:path w="21474" h="912" extrusionOk="0">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2;p21">
                <a:extLst>
                  <a:ext uri="{FF2B5EF4-FFF2-40B4-BE49-F238E27FC236}">
                    <a16:creationId xmlns:a16="http://schemas.microsoft.com/office/drawing/2014/main" id="{28244D88-A87A-FF1D-B5DA-939722BA4368}"/>
                  </a:ext>
                </a:extLst>
              </p:cNvPr>
              <p:cNvSpPr/>
              <p:nvPr/>
            </p:nvSpPr>
            <p:spPr>
              <a:xfrm>
                <a:off x="7625240" y="3886472"/>
                <a:ext cx="1147721" cy="312760"/>
              </a:xfrm>
              <a:custGeom>
                <a:avLst/>
                <a:gdLst/>
                <a:ahLst/>
                <a:cxnLst/>
                <a:rect l="l" t="t" r="r" b="b"/>
                <a:pathLst>
                  <a:path w="23739" h="6469" extrusionOk="0">
                    <a:moveTo>
                      <a:pt x="0" y="0"/>
                    </a:moveTo>
                    <a:lnTo>
                      <a:pt x="426" y="6469"/>
                    </a:lnTo>
                    <a:lnTo>
                      <a:pt x="23739" y="6464"/>
                    </a:lnTo>
                    <a:lnTo>
                      <a:pt x="22789" y="720"/>
                    </a:lnTo>
                    <a:lnTo>
                      <a:pt x="0" y="0"/>
                    </a:lnTo>
                    <a:close/>
                  </a:path>
                </a:pathLst>
              </a:custGeom>
              <a:solidFill>
                <a:srgbClr val="4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3;p21">
                <a:extLst>
                  <a:ext uri="{FF2B5EF4-FFF2-40B4-BE49-F238E27FC236}">
                    <a16:creationId xmlns:a16="http://schemas.microsoft.com/office/drawing/2014/main" id="{E5D7757F-7D42-D43D-F003-217FAF0F9CE3}"/>
                  </a:ext>
                </a:extLst>
              </p:cNvPr>
              <p:cNvSpPr/>
              <p:nvPr/>
            </p:nvSpPr>
            <p:spPr>
              <a:xfrm>
                <a:off x="7623355" y="3930467"/>
                <a:ext cx="1143273" cy="248071"/>
              </a:xfrm>
              <a:custGeom>
                <a:avLst/>
                <a:gdLst/>
                <a:ahLst/>
                <a:cxnLst/>
                <a:rect l="l" t="t" r="r" b="b"/>
                <a:pathLst>
                  <a:path w="23647" h="5131" extrusionOk="0">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4;p21">
                <a:extLst>
                  <a:ext uri="{FF2B5EF4-FFF2-40B4-BE49-F238E27FC236}">
                    <a16:creationId xmlns:a16="http://schemas.microsoft.com/office/drawing/2014/main" id="{1F55FD0E-EE44-9CB5-CAB9-3763923488A7}"/>
                  </a:ext>
                </a:extLst>
              </p:cNvPr>
              <p:cNvSpPr/>
              <p:nvPr/>
            </p:nvSpPr>
            <p:spPr>
              <a:xfrm>
                <a:off x="7677262" y="4073188"/>
                <a:ext cx="1047545" cy="51200"/>
              </a:xfrm>
              <a:custGeom>
                <a:avLst/>
                <a:gdLst/>
                <a:ahLst/>
                <a:cxnLst/>
                <a:rect l="l" t="t" r="r" b="b"/>
                <a:pathLst>
                  <a:path w="21667" h="1059" extrusionOk="0">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5;p21">
                <a:extLst>
                  <a:ext uri="{FF2B5EF4-FFF2-40B4-BE49-F238E27FC236}">
                    <a16:creationId xmlns:a16="http://schemas.microsoft.com/office/drawing/2014/main" id="{EC898DF3-E889-34E1-B111-E005DC17D835}"/>
                  </a:ext>
                </a:extLst>
              </p:cNvPr>
              <p:cNvSpPr/>
              <p:nvPr/>
            </p:nvSpPr>
            <p:spPr>
              <a:xfrm>
                <a:off x="7673636" y="4019136"/>
                <a:ext cx="1018488" cy="21805"/>
              </a:xfrm>
              <a:custGeom>
                <a:avLst/>
                <a:gdLst/>
                <a:ahLst/>
                <a:cxnLst/>
                <a:rect l="l" t="t" r="r" b="b"/>
                <a:pathLst>
                  <a:path w="21066" h="451" extrusionOk="0">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6;p21">
                <a:extLst>
                  <a:ext uri="{FF2B5EF4-FFF2-40B4-BE49-F238E27FC236}">
                    <a16:creationId xmlns:a16="http://schemas.microsoft.com/office/drawing/2014/main" id="{058D9472-9EED-A0F1-A2F3-D4C8D53DA1B7}"/>
                  </a:ext>
                </a:extLst>
              </p:cNvPr>
              <p:cNvSpPr/>
              <p:nvPr/>
            </p:nvSpPr>
            <p:spPr>
              <a:xfrm>
                <a:off x="7675376" y="3966148"/>
                <a:ext cx="1037344" cy="57098"/>
              </a:xfrm>
              <a:custGeom>
                <a:avLst/>
                <a:gdLst/>
                <a:ahLst/>
                <a:cxnLst/>
                <a:rect l="l" t="t" r="r" b="b"/>
                <a:pathLst>
                  <a:path w="21456" h="1181" extrusionOk="0">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 name="Google Shape;426;p24">
            <a:extLst>
              <a:ext uri="{FF2B5EF4-FFF2-40B4-BE49-F238E27FC236}">
                <a16:creationId xmlns:a16="http://schemas.microsoft.com/office/drawing/2014/main" id="{B3096C58-A8BD-F3EC-3618-60AA2FAD194E}"/>
              </a:ext>
            </a:extLst>
          </p:cNvPr>
          <p:cNvSpPr txBox="1">
            <a:spLocks/>
          </p:cNvSpPr>
          <p:nvPr/>
        </p:nvSpPr>
        <p:spPr>
          <a:xfrm>
            <a:off x="1914816" y="5161202"/>
            <a:ext cx="2801457"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pPr algn="l"/>
            <a:r>
              <a:rPr lang="es-ES" sz="1600" kern="0" dirty="0">
                <a:solidFill>
                  <a:srgbClr val="1E2128"/>
                </a:solidFill>
              </a:rPr>
              <a:t>Es un contrato formativo, con exclusividad en las actividades propias de aprendizaje.</a:t>
            </a:r>
          </a:p>
        </p:txBody>
      </p:sp>
      <p:sp>
        <p:nvSpPr>
          <p:cNvPr id="243" name="Google Shape;953;p41">
            <a:extLst>
              <a:ext uri="{FF2B5EF4-FFF2-40B4-BE49-F238E27FC236}">
                <a16:creationId xmlns:a16="http://schemas.microsoft.com/office/drawing/2014/main" id="{5C1277BC-3DD8-B4AC-A180-8E48E157DCA6}"/>
              </a:ext>
            </a:extLst>
          </p:cNvPr>
          <p:cNvSpPr/>
          <p:nvPr/>
        </p:nvSpPr>
        <p:spPr>
          <a:xfrm>
            <a:off x="1294674" y="5434131"/>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44" name="Google Shape;954;p41">
            <a:extLst>
              <a:ext uri="{FF2B5EF4-FFF2-40B4-BE49-F238E27FC236}">
                <a16:creationId xmlns:a16="http://schemas.microsoft.com/office/drawing/2014/main" id="{0B8C2C2A-17F4-B9DA-26D5-1182478AAF11}"/>
              </a:ext>
            </a:extLst>
          </p:cNvPr>
          <p:cNvSpPr/>
          <p:nvPr/>
        </p:nvSpPr>
        <p:spPr>
          <a:xfrm>
            <a:off x="1411718" y="5613153"/>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452;p5">
            <a:extLst>
              <a:ext uri="{FF2B5EF4-FFF2-40B4-BE49-F238E27FC236}">
                <a16:creationId xmlns:a16="http://schemas.microsoft.com/office/drawing/2014/main" id="{B6193AEF-D712-D1E3-762B-8BC1B5808F40}"/>
              </a:ext>
            </a:extLst>
          </p:cNvPr>
          <p:cNvSpPr txBox="1"/>
          <p:nvPr/>
        </p:nvSpPr>
        <p:spPr>
          <a:xfrm>
            <a:off x="6937994" y="1155675"/>
            <a:ext cx="3367750" cy="60888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Roboto Light"/>
              <a:buNone/>
            </a:pPr>
            <a:r>
              <a:rPr lang="es-ES" sz="1600" dirty="0">
                <a:solidFill>
                  <a:schemeClr val="bg1"/>
                </a:solidFill>
                <a:latin typeface="Roboto Light"/>
                <a:ea typeface="Roboto Light"/>
                <a:cs typeface="Roboto Light"/>
                <a:sym typeface="Roboto Light"/>
              </a:rPr>
              <a:t>Solicitar al coordinador académico el registro en </a:t>
            </a:r>
            <a:r>
              <a:rPr lang="es-ES" sz="1600" dirty="0" err="1">
                <a:solidFill>
                  <a:schemeClr val="bg1"/>
                </a:solidFill>
                <a:latin typeface="Roboto Light"/>
                <a:ea typeface="Roboto Light"/>
                <a:cs typeface="Roboto Light"/>
                <a:sym typeface="Roboto Light"/>
              </a:rPr>
              <a:t>SofíaPlus</a:t>
            </a:r>
            <a:r>
              <a:rPr lang="es-ES" sz="1600" dirty="0">
                <a:solidFill>
                  <a:schemeClr val="bg1"/>
                </a:solidFill>
                <a:latin typeface="Roboto Light"/>
                <a:ea typeface="Roboto Light"/>
                <a:cs typeface="Roboto Light"/>
                <a:sym typeface="Roboto Light"/>
              </a:rPr>
              <a:t> de la alternativa de etapa productiva: contrato de aprendizaje.</a:t>
            </a:r>
          </a:p>
        </p:txBody>
      </p:sp>
      <p:sp>
        <p:nvSpPr>
          <p:cNvPr id="246" name="CuadroTexto 245">
            <a:extLst>
              <a:ext uri="{FF2B5EF4-FFF2-40B4-BE49-F238E27FC236}">
                <a16:creationId xmlns:a16="http://schemas.microsoft.com/office/drawing/2014/main" id="{04ED86B1-3ECE-3C1A-9AE9-9A2A93CF431A}"/>
              </a:ext>
            </a:extLst>
          </p:cNvPr>
          <p:cNvSpPr txBox="1"/>
          <p:nvPr/>
        </p:nvSpPr>
        <p:spPr>
          <a:xfrm>
            <a:off x="6961556" y="2418780"/>
            <a:ext cx="2985651" cy="1077218"/>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Con el registro de la alternativa contrato de aprendizaje en </a:t>
            </a:r>
            <a:r>
              <a:rPr lang="es-ES" sz="1600" dirty="0" err="1">
                <a:solidFill>
                  <a:schemeClr val="bg1"/>
                </a:solidFill>
                <a:latin typeface="Roboto Light"/>
                <a:ea typeface="Roboto Light"/>
                <a:sym typeface="Roboto Light"/>
              </a:rPr>
              <a:t>SofíaPlus</a:t>
            </a:r>
            <a:r>
              <a:rPr lang="es-ES" sz="1600" dirty="0">
                <a:solidFill>
                  <a:schemeClr val="bg1"/>
                </a:solidFill>
                <a:latin typeface="Roboto Light"/>
                <a:ea typeface="Roboto Light"/>
                <a:sym typeface="Roboto Light"/>
              </a:rPr>
              <a:t>, podrá acceder al SGVA.</a:t>
            </a:r>
          </a:p>
        </p:txBody>
      </p:sp>
      <p:sp>
        <p:nvSpPr>
          <p:cNvPr id="247" name="Google Shape;953;p41">
            <a:extLst>
              <a:ext uri="{FF2B5EF4-FFF2-40B4-BE49-F238E27FC236}">
                <a16:creationId xmlns:a16="http://schemas.microsoft.com/office/drawing/2014/main" id="{449B4D06-0F10-65FC-8045-31163B5655C5}"/>
              </a:ext>
            </a:extLst>
          </p:cNvPr>
          <p:cNvSpPr/>
          <p:nvPr/>
        </p:nvSpPr>
        <p:spPr>
          <a:xfrm>
            <a:off x="6352242" y="2474780"/>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 name="Google Shape;426;p24">
            <a:extLst>
              <a:ext uri="{FF2B5EF4-FFF2-40B4-BE49-F238E27FC236}">
                <a16:creationId xmlns:a16="http://schemas.microsoft.com/office/drawing/2014/main" id="{03304663-EFA0-A840-7970-F030DEE23FF2}"/>
              </a:ext>
            </a:extLst>
          </p:cNvPr>
          <p:cNvSpPr txBox="1">
            <a:spLocks/>
          </p:cNvSpPr>
          <p:nvPr/>
        </p:nvSpPr>
        <p:spPr>
          <a:xfrm>
            <a:off x="1459358" y="4279206"/>
            <a:ext cx="3542855"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r>
              <a:rPr lang="es-ES" sz="1600" kern="0" dirty="0">
                <a:solidFill>
                  <a:srgbClr val="1E2128"/>
                </a:solidFill>
              </a:rPr>
              <a:t>Sin subordinación y por un plazo no mayor a dos (2) años, ajustados al programa de formación.</a:t>
            </a:r>
          </a:p>
        </p:txBody>
      </p:sp>
      <p:sp>
        <p:nvSpPr>
          <p:cNvPr id="3" name="Google Shape;426;p24">
            <a:extLst>
              <a:ext uri="{FF2B5EF4-FFF2-40B4-BE49-F238E27FC236}">
                <a16:creationId xmlns:a16="http://schemas.microsoft.com/office/drawing/2014/main" id="{9094BD04-5ED7-48B7-2DCF-1CE5EAFC975C}"/>
              </a:ext>
            </a:extLst>
          </p:cNvPr>
          <p:cNvSpPr txBox="1">
            <a:spLocks/>
          </p:cNvSpPr>
          <p:nvPr/>
        </p:nvSpPr>
        <p:spPr>
          <a:xfrm>
            <a:off x="1565980" y="3303916"/>
            <a:ext cx="3186345" cy="61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000000"/>
              </a:buClr>
              <a:buSzPts val="1100"/>
              <a:buFont typeface="Roboto Light"/>
              <a:buNone/>
              <a:defRPr sz="1100" b="0" i="0" u="none" strike="noStrike" cap="none">
                <a:solidFill>
                  <a:srgbClr val="000000"/>
                </a:solidFill>
                <a:latin typeface="Roboto Light"/>
                <a:ea typeface="Roboto Light"/>
                <a:cs typeface="Roboto Light"/>
                <a:sym typeface="Roboto Light"/>
              </a:defRPr>
            </a:lvl9pPr>
          </a:lstStyle>
          <a:p>
            <a:r>
              <a:rPr lang="es-ES" sz="1600" kern="0" dirty="0">
                <a:solidFill>
                  <a:srgbClr val="1E2128"/>
                </a:solidFill>
              </a:rPr>
              <a:t>Podrá ser celebrado por personas mayores de 15 años.</a:t>
            </a:r>
          </a:p>
        </p:txBody>
      </p:sp>
      <p:sp>
        <p:nvSpPr>
          <p:cNvPr id="4" name="Google Shape;954;p41">
            <a:extLst>
              <a:ext uri="{FF2B5EF4-FFF2-40B4-BE49-F238E27FC236}">
                <a16:creationId xmlns:a16="http://schemas.microsoft.com/office/drawing/2014/main" id="{7178AAD8-7410-2A60-598B-A225917FF48D}"/>
              </a:ext>
            </a:extLst>
          </p:cNvPr>
          <p:cNvSpPr/>
          <p:nvPr/>
        </p:nvSpPr>
        <p:spPr>
          <a:xfrm>
            <a:off x="1575609" y="3534255"/>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953;p41">
            <a:extLst>
              <a:ext uri="{FF2B5EF4-FFF2-40B4-BE49-F238E27FC236}">
                <a16:creationId xmlns:a16="http://schemas.microsoft.com/office/drawing/2014/main" id="{377D0164-CB23-9517-47E7-987775638C70}"/>
              </a:ext>
            </a:extLst>
          </p:cNvPr>
          <p:cNvSpPr/>
          <p:nvPr/>
        </p:nvSpPr>
        <p:spPr>
          <a:xfrm>
            <a:off x="1430128" y="3370875"/>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2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12" name="CuadroTexto 311">
            <a:extLst>
              <a:ext uri="{FF2B5EF4-FFF2-40B4-BE49-F238E27FC236}">
                <a16:creationId xmlns:a16="http://schemas.microsoft.com/office/drawing/2014/main" id="{FBE85345-5452-3E81-D024-A9E0D25FBB78}"/>
              </a:ext>
            </a:extLst>
          </p:cNvPr>
          <p:cNvSpPr txBox="1"/>
          <p:nvPr/>
        </p:nvSpPr>
        <p:spPr>
          <a:xfrm>
            <a:off x="7005389" y="3615966"/>
            <a:ext cx="2985651" cy="1077218"/>
          </a:xfrm>
          <a:prstGeom prst="rect">
            <a:avLst/>
          </a:prstGeom>
          <a:noFill/>
        </p:spPr>
        <p:txBody>
          <a:bodyPr wrap="square">
            <a:spAutoFit/>
          </a:bodyPr>
          <a:lstStyle/>
          <a:p>
            <a:pPr>
              <a:buClr>
                <a:srgbClr val="000000"/>
              </a:buClr>
              <a:buSzPts val="1100"/>
            </a:pPr>
            <a:r>
              <a:rPr lang="it-IT" sz="1600" dirty="0">
                <a:solidFill>
                  <a:schemeClr val="bg1"/>
                </a:solidFill>
                <a:latin typeface="Roboto Light"/>
                <a:ea typeface="Roboto Light"/>
                <a:sym typeface="Roboto Light"/>
              </a:rPr>
              <a:t>Acceder al SGVA https://caprendizaje.sena.edu.co/sgva/SGVA_Diseno/pag/login.aspx</a:t>
            </a:r>
          </a:p>
        </p:txBody>
      </p:sp>
      <p:sp>
        <p:nvSpPr>
          <p:cNvPr id="313" name="CuadroTexto 312">
            <a:extLst>
              <a:ext uri="{FF2B5EF4-FFF2-40B4-BE49-F238E27FC236}">
                <a16:creationId xmlns:a16="http://schemas.microsoft.com/office/drawing/2014/main" id="{D5F56580-C508-1FE3-146E-66641DA8B2FC}"/>
              </a:ext>
            </a:extLst>
          </p:cNvPr>
          <p:cNvSpPr txBox="1"/>
          <p:nvPr/>
        </p:nvSpPr>
        <p:spPr>
          <a:xfrm>
            <a:off x="7033613" y="4767851"/>
            <a:ext cx="2985651" cy="1815882"/>
          </a:xfrm>
          <a:prstGeom prst="rect">
            <a:avLst/>
          </a:prstGeom>
          <a:noFill/>
        </p:spPr>
        <p:txBody>
          <a:bodyPr wrap="square">
            <a:spAutoFit/>
          </a:bodyPr>
          <a:lstStyle/>
          <a:p>
            <a:pPr>
              <a:buClr>
                <a:srgbClr val="000000"/>
              </a:buClr>
              <a:buSzPts val="1100"/>
            </a:pPr>
            <a:r>
              <a:rPr lang="es-ES" sz="1600" dirty="0">
                <a:solidFill>
                  <a:schemeClr val="bg1"/>
                </a:solidFill>
                <a:latin typeface="Roboto Light"/>
                <a:ea typeface="Roboto Light"/>
                <a:sym typeface="Roboto Light"/>
              </a:rPr>
              <a:t>Actualizar su información en el SGVA.</a:t>
            </a:r>
          </a:p>
          <a:p>
            <a:pPr>
              <a:buClr>
                <a:srgbClr val="000000"/>
              </a:buClr>
              <a:buSzPts val="1100"/>
            </a:pPr>
            <a:r>
              <a:rPr lang="es-ES" sz="1600" dirty="0">
                <a:solidFill>
                  <a:schemeClr val="bg1"/>
                </a:solidFill>
                <a:latin typeface="Roboto Light"/>
                <a:ea typeface="Roboto Light"/>
                <a:sym typeface="Roboto Light"/>
              </a:rPr>
              <a:t>Hacer búsqueda en el SGVA, de empresas para aplicar a solicitudes de contrato de aprendizaje.</a:t>
            </a:r>
          </a:p>
          <a:p>
            <a:pPr>
              <a:buClr>
                <a:srgbClr val="000000"/>
              </a:buClr>
              <a:buSzPts val="1100"/>
            </a:pPr>
            <a:endParaRPr lang="es-ES" sz="1600" dirty="0">
              <a:solidFill>
                <a:schemeClr val="bg1"/>
              </a:solidFill>
              <a:latin typeface="Roboto Light"/>
              <a:ea typeface="Roboto Light"/>
              <a:sym typeface="Roboto Light"/>
            </a:endParaRPr>
          </a:p>
        </p:txBody>
      </p:sp>
      <p:sp>
        <p:nvSpPr>
          <p:cNvPr id="371" name="Google Shape;953;p41">
            <a:extLst>
              <a:ext uri="{FF2B5EF4-FFF2-40B4-BE49-F238E27FC236}">
                <a16:creationId xmlns:a16="http://schemas.microsoft.com/office/drawing/2014/main" id="{3FA7DE4A-2C04-2DEC-30EB-327A7233408B}"/>
              </a:ext>
            </a:extLst>
          </p:cNvPr>
          <p:cNvSpPr/>
          <p:nvPr/>
        </p:nvSpPr>
        <p:spPr>
          <a:xfrm>
            <a:off x="6530183" y="4994390"/>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72" name="Google Shape;953;p41">
            <a:extLst>
              <a:ext uri="{FF2B5EF4-FFF2-40B4-BE49-F238E27FC236}">
                <a16:creationId xmlns:a16="http://schemas.microsoft.com/office/drawing/2014/main" id="{B9EF7571-5B95-481D-DF8D-6C628238C553}"/>
              </a:ext>
            </a:extLst>
          </p:cNvPr>
          <p:cNvSpPr/>
          <p:nvPr/>
        </p:nvSpPr>
        <p:spPr>
          <a:xfrm>
            <a:off x="6417479" y="3587436"/>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73" name="Google Shape;953;p41">
            <a:extLst>
              <a:ext uri="{FF2B5EF4-FFF2-40B4-BE49-F238E27FC236}">
                <a16:creationId xmlns:a16="http://schemas.microsoft.com/office/drawing/2014/main" id="{6831D008-C797-F868-E887-719D738C238D}"/>
              </a:ext>
            </a:extLst>
          </p:cNvPr>
          <p:cNvSpPr/>
          <p:nvPr/>
        </p:nvSpPr>
        <p:spPr>
          <a:xfrm>
            <a:off x="6567387" y="5735482"/>
            <a:ext cx="431373" cy="46180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27" name="Google Shape;954;p41">
            <a:extLst>
              <a:ext uri="{FF2B5EF4-FFF2-40B4-BE49-F238E27FC236}">
                <a16:creationId xmlns:a16="http://schemas.microsoft.com/office/drawing/2014/main" id="{6795AE7E-DB14-733A-5C13-69EDA677956C}"/>
              </a:ext>
            </a:extLst>
          </p:cNvPr>
          <p:cNvSpPr/>
          <p:nvPr/>
        </p:nvSpPr>
        <p:spPr>
          <a:xfrm>
            <a:off x="6543936" y="3758075"/>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28" name="Google Shape;954;p41">
            <a:extLst>
              <a:ext uri="{FF2B5EF4-FFF2-40B4-BE49-F238E27FC236}">
                <a16:creationId xmlns:a16="http://schemas.microsoft.com/office/drawing/2014/main" id="{2A082265-38B3-801F-7DFC-BD349ED6EF90}"/>
              </a:ext>
            </a:extLst>
          </p:cNvPr>
          <p:cNvSpPr/>
          <p:nvPr/>
        </p:nvSpPr>
        <p:spPr>
          <a:xfrm>
            <a:off x="6486519" y="2645419"/>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0" name="Google Shape;954;p41">
            <a:extLst>
              <a:ext uri="{FF2B5EF4-FFF2-40B4-BE49-F238E27FC236}">
                <a16:creationId xmlns:a16="http://schemas.microsoft.com/office/drawing/2014/main" id="{384DCC32-41ED-5FAE-C793-EB44DA6F49EC}"/>
              </a:ext>
            </a:extLst>
          </p:cNvPr>
          <p:cNvSpPr/>
          <p:nvPr/>
        </p:nvSpPr>
        <p:spPr>
          <a:xfrm>
            <a:off x="6448773" y="2662126"/>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2" name="Google Shape;954;p41">
            <a:extLst>
              <a:ext uri="{FF2B5EF4-FFF2-40B4-BE49-F238E27FC236}">
                <a16:creationId xmlns:a16="http://schemas.microsoft.com/office/drawing/2014/main" id="{6E9E5D7D-4E96-D5EF-4FB4-F847A9CF2CF2}"/>
              </a:ext>
            </a:extLst>
          </p:cNvPr>
          <p:cNvSpPr/>
          <p:nvPr/>
        </p:nvSpPr>
        <p:spPr>
          <a:xfrm>
            <a:off x="6707610" y="5910798"/>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3" name="Google Shape;954;p41">
            <a:extLst>
              <a:ext uri="{FF2B5EF4-FFF2-40B4-BE49-F238E27FC236}">
                <a16:creationId xmlns:a16="http://schemas.microsoft.com/office/drawing/2014/main" id="{AD940E30-1EA9-BFB9-C817-2C104E397ACE}"/>
              </a:ext>
            </a:extLst>
          </p:cNvPr>
          <p:cNvSpPr/>
          <p:nvPr/>
        </p:nvSpPr>
        <p:spPr>
          <a:xfrm>
            <a:off x="6659699" y="5173283"/>
            <a:ext cx="170195" cy="120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22270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p:nvPr/>
        </p:nvSpPr>
        <p:spPr>
          <a:xfrm>
            <a:off x="584650" y="388976"/>
            <a:ext cx="8909757" cy="7227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lt1"/>
                </a:solidFill>
                <a:latin typeface="Work Sans"/>
                <a:ea typeface="Work Sans"/>
                <a:cs typeface="Work Sans"/>
                <a:sym typeface="Work Sans"/>
              </a:rPr>
              <a:t>¿Qué es la etapa productiva?</a:t>
            </a:r>
            <a:endParaRPr sz="4400" b="0" i="0" u="none" strike="noStrike" cap="none" dirty="0">
              <a:solidFill>
                <a:schemeClr val="lt1"/>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4400"/>
              <a:buFont typeface="Arial"/>
              <a:buNone/>
            </a:pPr>
            <a:endParaRPr sz="1800" b="1" i="0" u="none" strike="noStrike" cap="none" dirty="0">
              <a:solidFill>
                <a:schemeClr val="lt1"/>
              </a:solidFill>
              <a:latin typeface="Work Sans"/>
              <a:ea typeface="Work Sans"/>
              <a:cs typeface="Work Sans"/>
              <a:sym typeface="Work Sans"/>
            </a:endParaRPr>
          </a:p>
        </p:txBody>
      </p:sp>
      <p:sp>
        <p:nvSpPr>
          <p:cNvPr id="125" name="Google Shape;125;p4"/>
          <p:cNvSpPr txBox="1"/>
          <p:nvPr/>
        </p:nvSpPr>
        <p:spPr>
          <a:xfrm>
            <a:off x="549077" y="2125438"/>
            <a:ext cx="6155400" cy="344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600"/>
              <a:buFont typeface="Josefin Sans"/>
              <a:buNone/>
            </a:pPr>
            <a:r>
              <a:rPr lang="es-CO" sz="1800" b="0" i="0" u="none" strike="noStrike" cap="none" dirty="0">
                <a:solidFill>
                  <a:schemeClr val="dk1"/>
                </a:solidFill>
                <a:latin typeface="Work Sans"/>
                <a:ea typeface="Work Sans"/>
                <a:cs typeface="Work Sans"/>
                <a:sym typeface="Work Sans"/>
              </a:rPr>
              <a:t>La etapa productiva del programa de formación, es aquella en la cual el aprendiz SENA: aplica, complementa, fortalece y consolida; sus competencias en términos de: conocimiento, habilidades, destrezas, actitudes y valores. </a:t>
            </a:r>
          </a:p>
          <a:p>
            <a:pPr marL="0" marR="0" lvl="0" indent="0" algn="just" rtl="0">
              <a:lnSpc>
                <a:spcPct val="100000"/>
              </a:lnSpc>
              <a:spcBef>
                <a:spcPts val="0"/>
              </a:spcBef>
              <a:spcAft>
                <a:spcPts val="0"/>
              </a:spcAft>
              <a:buClr>
                <a:schemeClr val="dk1"/>
              </a:buClr>
              <a:buSzPts val="1600"/>
              <a:buFont typeface="Josefin Sans"/>
              <a:buNone/>
            </a:pPr>
            <a:endParaRPr sz="1800" b="0" i="0" u="none" strike="noStrike" cap="none" dirty="0">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1600"/>
              <a:buFont typeface="Josefin Sans"/>
              <a:buNone/>
            </a:pPr>
            <a:r>
              <a:rPr lang="es-CO" sz="1800" b="0" i="0" u="none" strike="noStrike" cap="none" dirty="0">
                <a:solidFill>
                  <a:schemeClr val="dk1"/>
                </a:solidFill>
                <a:latin typeface="Work Sans"/>
                <a:ea typeface="Work Sans"/>
                <a:cs typeface="Work Sans"/>
                <a:sym typeface="Work Sans"/>
              </a:rPr>
              <a:t>Debe permitirle al aprendiz aplicar </a:t>
            </a:r>
            <a:r>
              <a:rPr lang="es-ES" sz="1800" b="0" i="0" u="none" strike="noStrike" cap="none" dirty="0">
                <a:solidFill>
                  <a:schemeClr val="dk1"/>
                </a:solidFill>
                <a:latin typeface="Work Sans"/>
                <a:ea typeface="Work Sans"/>
                <a:cs typeface="Work Sans"/>
                <a:sym typeface="Work Sans"/>
              </a:rPr>
              <a:t>sus conocimientos en la resolución de problemas en contextos reales o simulados, y se desarrolla según lo establecido en los procedimientos institucionales y los diseños curriculares</a:t>
            </a:r>
            <a:r>
              <a:rPr lang="es-CO" sz="1800" b="0" i="0" u="none" strike="noStrike" cap="none" dirty="0">
                <a:solidFill>
                  <a:schemeClr val="dk1"/>
                </a:solidFill>
                <a:latin typeface="Work Sans"/>
                <a:ea typeface="Work Sans"/>
                <a:cs typeface="Work Sans"/>
                <a:sym typeface="Work Sans"/>
              </a:rPr>
              <a:t>. (</a:t>
            </a:r>
            <a:r>
              <a:rPr lang="es-CO" sz="1800" b="1" i="0" u="none" strike="noStrike" cap="none" dirty="0">
                <a:solidFill>
                  <a:schemeClr val="dk1"/>
                </a:solidFill>
                <a:latin typeface="Work Sans"/>
                <a:ea typeface="Work Sans"/>
                <a:cs typeface="Work Sans"/>
                <a:sym typeface="Work Sans"/>
              </a:rPr>
              <a:t>Reglamento al Aprendiz)</a:t>
            </a:r>
            <a:endParaRPr sz="1800" b="0" i="0" u="none" strike="noStrike" cap="none" dirty="0">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1600"/>
              <a:buFont typeface="Calibri"/>
              <a:buNone/>
            </a:pPr>
            <a:endParaRPr sz="1800" b="1" i="0" u="none" strike="noStrike" cap="none" dirty="0">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1600"/>
              <a:buFont typeface="Josefin Sans"/>
              <a:buNone/>
            </a:pPr>
            <a:r>
              <a:rPr lang="es-CO" sz="1600" b="0" i="0" u="none" strike="noStrike" cap="none" dirty="0">
                <a:solidFill>
                  <a:schemeClr val="dk1"/>
                </a:solidFill>
                <a:latin typeface="Work Sans"/>
                <a:ea typeface="Work Sans"/>
                <a:cs typeface="Work Sans"/>
                <a:sym typeface="Work Sans"/>
              </a:rPr>
              <a:t>La Etapa Productiva </a:t>
            </a:r>
            <a:r>
              <a:rPr lang="es-CO" sz="1600" b="1" i="0" u="none" strike="noStrike" cap="none" dirty="0">
                <a:solidFill>
                  <a:schemeClr val="dk1"/>
                </a:solidFill>
                <a:latin typeface="Work Sans"/>
                <a:ea typeface="Work Sans"/>
                <a:cs typeface="Work Sans"/>
                <a:sym typeface="Work Sans"/>
              </a:rPr>
              <a:t>no es homologable </a:t>
            </a:r>
            <a:r>
              <a:rPr lang="es-CO" sz="1600" b="0" i="0" u="none" strike="noStrike" cap="none" dirty="0">
                <a:solidFill>
                  <a:schemeClr val="dk1"/>
                </a:solidFill>
                <a:latin typeface="Work Sans"/>
                <a:ea typeface="Work Sans"/>
                <a:cs typeface="Work Sans"/>
                <a:sym typeface="Work Sans"/>
              </a:rPr>
              <a:t>de otras formaciones y se debe: realizar, aprobar; como requisito de certificación.</a:t>
            </a:r>
            <a:endParaRPr sz="1600" b="0" i="0" u="none" strike="noStrike" cap="none" dirty="0">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1400"/>
              <a:buFont typeface="Calibri"/>
              <a:buNone/>
            </a:pPr>
            <a:endParaRPr sz="1800" b="1" i="0" u="none" strike="noStrike" cap="none" dirty="0">
              <a:solidFill>
                <a:schemeClr val="dk1"/>
              </a:solidFill>
              <a:latin typeface="Work Sans"/>
              <a:ea typeface="Work Sans"/>
              <a:cs typeface="Work Sans"/>
              <a:sym typeface="Work Sans"/>
            </a:endParaRPr>
          </a:p>
        </p:txBody>
      </p:sp>
      <p:sp>
        <p:nvSpPr>
          <p:cNvPr id="126" name="Google Shape;126;p4"/>
          <p:cNvSpPr txBox="1"/>
          <p:nvPr/>
        </p:nvSpPr>
        <p:spPr>
          <a:xfrm>
            <a:off x="7476763" y="2752365"/>
            <a:ext cx="4035287" cy="1642654"/>
          </a:xfrm>
          <a:prstGeom prst="rect">
            <a:avLst/>
          </a:prstGeom>
          <a:solidFill>
            <a:schemeClr val="lt1"/>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6C00"/>
              </a:buClr>
              <a:buSzPts val="1600"/>
              <a:buFont typeface="Josefin Sans"/>
              <a:buNone/>
            </a:pPr>
            <a:r>
              <a:rPr lang="es-CO" sz="1800" b="1" i="0" u="none" strike="noStrike" cap="none" dirty="0">
                <a:solidFill>
                  <a:srgbClr val="38AA00"/>
                </a:solidFill>
                <a:latin typeface="Work Sans"/>
                <a:ea typeface="Work Sans"/>
                <a:cs typeface="Work Sans"/>
                <a:sym typeface="Work Sans"/>
              </a:rPr>
              <a:t>RECUERDA</a:t>
            </a:r>
            <a:r>
              <a:rPr lang="es-CO" sz="1800" b="0" i="0" u="none" strike="noStrike" cap="none" dirty="0">
                <a:solidFill>
                  <a:srgbClr val="38AA00"/>
                </a:solidFill>
                <a:latin typeface="Work Sans"/>
                <a:ea typeface="Work Sans"/>
                <a:cs typeface="Work Sans"/>
                <a:sym typeface="Work Sans"/>
              </a:rPr>
              <a:t>… </a:t>
            </a:r>
            <a:r>
              <a:rPr lang="es-CO" sz="1800" b="0" i="0" u="none" strike="noStrike" cap="none" dirty="0">
                <a:solidFill>
                  <a:schemeClr val="dk1"/>
                </a:solidFill>
                <a:latin typeface="Work Sans"/>
                <a:ea typeface="Work Sans"/>
                <a:cs typeface="Work Sans"/>
                <a:sym typeface="Work Sans"/>
              </a:rPr>
              <a:t>La etapa productiva, es requisito de certificación y debe culminarse su ejecución en un tiempo máximo de 24 meses; una vez finalizada la etapa lectiva.</a:t>
            </a:r>
            <a:endParaRPr sz="1800" b="0" i="0" u="none" strike="noStrike" cap="none" dirty="0">
              <a:solidFill>
                <a:schemeClr val="dk1"/>
              </a:solidFill>
              <a:latin typeface="Work Sans"/>
              <a:ea typeface="Work Sans"/>
              <a:cs typeface="Work Sans"/>
              <a:sym typeface="Work Sans"/>
            </a:endParaRPr>
          </a:p>
        </p:txBody>
      </p:sp>
      <p:pic>
        <p:nvPicPr>
          <p:cNvPr id="127" name="Google Shape;127;p4"/>
          <p:cNvPicPr preferRelativeResize="0"/>
          <p:nvPr/>
        </p:nvPicPr>
        <p:blipFill rotWithShape="1">
          <a:blip r:embed="rId3">
            <a:alphaModFix/>
          </a:blip>
          <a:srcRect/>
          <a:stretch/>
        </p:blipFill>
        <p:spPr>
          <a:xfrm>
            <a:off x="7802838" y="4482470"/>
            <a:ext cx="3383136" cy="936319"/>
          </a:xfrm>
          <a:prstGeom prst="rect">
            <a:avLst/>
          </a:prstGeom>
          <a:noFill/>
          <a:ln>
            <a:noFill/>
          </a:ln>
        </p:spPr>
      </p:pic>
      <p:pic>
        <p:nvPicPr>
          <p:cNvPr id="128" name="Google Shape;128;p4" descr="ᐈ Luz animados imágenes de stock, animado bombilla de luz de dibujos  animados | descargar en Depositphotos®"/>
          <p:cNvPicPr preferRelativeResize="0"/>
          <p:nvPr/>
        </p:nvPicPr>
        <p:blipFill rotWithShape="1">
          <a:blip r:embed="rId4">
            <a:alphaModFix/>
          </a:blip>
          <a:srcRect/>
          <a:stretch/>
        </p:blipFill>
        <p:spPr>
          <a:xfrm>
            <a:off x="8749707" y="1563389"/>
            <a:ext cx="1271115" cy="1124097"/>
          </a:xfrm>
          <a:prstGeom prst="rect">
            <a:avLst/>
          </a:prstGeom>
          <a:noFill/>
          <a:ln>
            <a:noFill/>
          </a:ln>
        </p:spPr>
      </p:pic>
      <p:pic>
        <p:nvPicPr>
          <p:cNvPr id="2" name="Imagen 1" descr="Imagen que contiene Texto&#10;&#10;Descripción generada automáticamente">
            <a:extLst>
              <a:ext uri="{FF2B5EF4-FFF2-40B4-BE49-F238E27FC236}">
                <a16:creationId xmlns:a16="http://schemas.microsoft.com/office/drawing/2014/main" id="{E99C8FE1-9030-8DB8-4F6A-8EDEAE00310A}"/>
              </a:ext>
            </a:extLst>
          </p:cNvPr>
          <p:cNvPicPr>
            <a:picLocks noChangeAspect="1"/>
          </p:cNvPicPr>
          <p:nvPr/>
        </p:nvPicPr>
        <p:blipFill>
          <a:blip r:embed="rId5"/>
          <a:stretch>
            <a:fillRect/>
          </a:stretch>
        </p:blipFill>
        <p:spPr>
          <a:xfrm>
            <a:off x="9382664" y="5866325"/>
            <a:ext cx="2743200" cy="9913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p:nvPr/>
        </p:nvSpPr>
        <p:spPr>
          <a:xfrm>
            <a:off x="2467628" y="1646623"/>
            <a:ext cx="1519028" cy="1117974"/>
          </a:xfrm>
          <a:prstGeom prst="ellipse">
            <a:avLst/>
          </a:prstGeom>
          <a:blipFill rotWithShape="1">
            <a:blip r:embed="rId3">
              <a:alphaModFix/>
            </a:blip>
            <a:stretch>
              <a:fillRect/>
            </a:stretch>
          </a:blipFill>
          <a:ln w="381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chemeClr val="lt1"/>
              </a:solidFill>
              <a:latin typeface="Work Sans"/>
              <a:ea typeface="Work Sans"/>
              <a:cs typeface="Work Sans"/>
              <a:sym typeface="Work Sans"/>
            </a:endParaRPr>
          </a:p>
        </p:txBody>
      </p:sp>
      <p:sp>
        <p:nvSpPr>
          <p:cNvPr id="364" name="Google Shape;364;p23"/>
          <p:cNvSpPr/>
          <p:nvPr/>
        </p:nvSpPr>
        <p:spPr>
          <a:xfrm>
            <a:off x="7864556" y="1758918"/>
            <a:ext cx="1519028" cy="1005678"/>
          </a:xfrm>
          <a:prstGeom prst="ellipse">
            <a:avLst/>
          </a:prstGeom>
          <a:blipFill rotWithShape="1">
            <a:blip r:embed="rId4">
              <a:alphaModFix/>
            </a:blip>
            <a:stretch>
              <a:fillRect/>
            </a:stretch>
          </a:blipFill>
          <a:ln w="381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chemeClr val="lt1"/>
              </a:solidFill>
              <a:latin typeface="Work Sans"/>
              <a:ea typeface="Work Sans"/>
              <a:cs typeface="Work Sans"/>
              <a:sym typeface="Work Sans"/>
            </a:endParaRPr>
          </a:p>
        </p:txBody>
      </p:sp>
      <p:sp>
        <p:nvSpPr>
          <p:cNvPr id="365" name="Google Shape;365;p23"/>
          <p:cNvSpPr txBox="1"/>
          <p:nvPr/>
        </p:nvSpPr>
        <p:spPr>
          <a:xfrm>
            <a:off x="2068381" y="2873517"/>
            <a:ext cx="2292439"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CO" sz="1800" b="1" i="0" u="none" strike="noStrike" cap="none" dirty="0">
                <a:solidFill>
                  <a:srgbClr val="38AA00"/>
                </a:solidFill>
                <a:latin typeface="Work Sans"/>
                <a:ea typeface="Work Sans"/>
                <a:cs typeface="Work Sans"/>
                <a:sym typeface="Work Sans"/>
              </a:rPr>
              <a:t>Etapa lectiva</a:t>
            </a:r>
            <a:endParaRPr sz="1800" b="1" i="0" u="none" strike="noStrike" cap="none" dirty="0">
              <a:solidFill>
                <a:srgbClr val="38AA00"/>
              </a:solidFill>
              <a:latin typeface="Work Sans"/>
              <a:ea typeface="Work Sans"/>
              <a:cs typeface="Work Sans"/>
              <a:sym typeface="Work Sans"/>
            </a:endParaRPr>
          </a:p>
        </p:txBody>
      </p:sp>
      <p:sp>
        <p:nvSpPr>
          <p:cNvPr id="366" name="Google Shape;366;p23"/>
          <p:cNvSpPr txBox="1"/>
          <p:nvPr/>
        </p:nvSpPr>
        <p:spPr>
          <a:xfrm>
            <a:off x="7417406" y="2864290"/>
            <a:ext cx="2292439"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CO" sz="1800" b="1" i="0" u="none" strike="noStrike" cap="none">
                <a:solidFill>
                  <a:srgbClr val="38AA00"/>
                </a:solidFill>
                <a:latin typeface="Work Sans"/>
                <a:ea typeface="Work Sans"/>
                <a:cs typeface="Work Sans"/>
                <a:sym typeface="Work Sans"/>
              </a:rPr>
              <a:t>Etapa Productiva</a:t>
            </a:r>
            <a:endParaRPr sz="1800" b="1" i="0" u="none" strike="noStrike" cap="none">
              <a:solidFill>
                <a:srgbClr val="38AA00"/>
              </a:solidFill>
              <a:latin typeface="Work Sans"/>
              <a:ea typeface="Work Sans"/>
              <a:cs typeface="Work Sans"/>
              <a:sym typeface="Work Sans"/>
            </a:endParaRPr>
          </a:p>
        </p:txBody>
      </p:sp>
      <p:sp>
        <p:nvSpPr>
          <p:cNvPr id="367" name="Google Shape;367;p23"/>
          <p:cNvSpPr txBox="1"/>
          <p:nvPr/>
        </p:nvSpPr>
        <p:spPr>
          <a:xfrm>
            <a:off x="1240077" y="3619218"/>
            <a:ext cx="3885561" cy="1364295"/>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6C00"/>
              </a:buClr>
              <a:buSzPts val="2000"/>
              <a:buFont typeface="Calibri"/>
              <a:buNone/>
            </a:pPr>
            <a:r>
              <a:rPr lang="es-CO" sz="1800" b="1" i="0" u="none" strike="noStrike" cap="none">
                <a:solidFill>
                  <a:srgbClr val="38AA00"/>
                </a:solidFill>
                <a:latin typeface="Work Sans"/>
                <a:ea typeface="Work Sans"/>
                <a:cs typeface="Work Sans"/>
                <a:sym typeface="Work Sans"/>
              </a:rPr>
              <a:t>Empresa: </a:t>
            </a:r>
            <a:r>
              <a:rPr lang="es-CO" sz="1800" b="0" i="0" u="none" strike="noStrike" cap="none">
                <a:solidFill>
                  <a:schemeClr val="dk1"/>
                </a:solidFill>
                <a:latin typeface="Work Sans"/>
                <a:ea typeface="Work Sans"/>
                <a:cs typeface="Work Sans"/>
                <a:sym typeface="Work Sans"/>
              </a:rPr>
              <a:t>EPS + 50% SMLV</a:t>
            </a:r>
            <a:endParaRPr sz="16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2000"/>
              <a:buFont typeface="Calibri"/>
              <a:buNone/>
            </a:pP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r>
              <a:rPr lang="es-CO" sz="1800" b="1" i="0" u="none" strike="noStrike" cap="none">
                <a:solidFill>
                  <a:srgbClr val="38AA00"/>
                </a:solidFill>
                <a:latin typeface="Work Sans"/>
                <a:ea typeface="Work Sans"/>
                <a:cs typeface="Work Sans"/>
                <a:sym typeface="Work Sans"/>
              </a:rPr>
              <a:t>Aprendiz: </a:t>
            </a:r>
            <a:r>
              <a:rPr lang="es-CO" sz="1800" b="0" i="0" u="none" strike="noStrike" cap="none">
                <a:solidFill>
                  <a:schemeClr val="dk1"/>
                </a:solidFill>
                <a:latin typeface="Work Sans"/>
                <a:ea typeface="Work Sans"/>
                <a:cs typeface="Work Sans"/>
                <a:sym typeface="Work Sans"/>
              </a:rPr>
              <a:t>Solo tiene formación</a:t>
            </a: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chemeClr val="dk1"/>
              </a:buClr>
              <a:buSzPts val="2000"/>
              <a:buFont typeface="Calibri"/>
              <a:buNone/>
            </a:pPr>
            <a:endParaRPr sz="1800" b="0" i="0" u="none" strike="noStrike" cap="none">
              <a:solidFill>
                <a:schemeClr val="dk1"/>
              </a:solidFill>
              <a:latin typeface="Work Sans"/>
              <a:ea typeface="Work Sans"/>
              <a:cs typeface="Work Sans"/>
              <a:sym typeface="Work Sans"/>
            </a:endParaRPr>
          </a:p>
        </p:txBody>
      </p:sp>
      <p:sp>
        <p:nvSpPr>
          <p:cNvPr id="368" name="Google Shape;368;p23"/>
          <p:cNvSpPr txBox="1"/>
          <p:nvPr/>
        </p:nvSpPr>
        <p:spPr>
          <a:xfrm>
            <a:off x="5820428" y="3619218"/>
            <a:ext cx="5667363" cy="296672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2000"/>
              <a:buFont typeface="Arial"/>
              <a:buNone/>
            </a:pPr>
            <a:r>
              <a:rPr lang="es-CO" sz="1800" b="1" i="0" u="none" strike="noStrike" cap="none">
                <a:solidFill>
                  <a:srgbClr val="38AA00"/>
                </a:solidFill>
                <a:latin typeface="Work Sans"/>
                <a:ea typeface="Work Sans"/>
                <a:cs typeface="Work Sans"/>
                <a:sym typeface="Work Sans"/>
              </a:rPr>
              <a:t>Empresa: </a:t>
            </a:r>
            <a:r>
              <a:rPr lang="es-CO" sz="1800" b="0" i="0" u="none" strike="noStrike" cap="none">
                <a:solidFill>
                  <a:schemeClr val="dk1"/>
                </a:solidFill>
                <a:latin typeface="Work Sans"/>
                <a:ea typeface="Work Sans"/>
                <a:cs typeface="Work Sans"/>
                <a:sym typeface="Work Sans"/>
              </a:rPr>
              <a:t>EPS + ARL + Apoyo de Sostenimiento (100% o 75% de un SMLV).</a:t>
            </a: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r>
              <a:rPr lang="es-CO" sz="1800" b="1" i="0" u="none" strike="noStrike" cap="none">
                <a:solidFill>
                  <a:srgbClr val="38AA00"/>
                </a:solidFill>
                <a:latin typeface="Work Sans"/>
                <a:ea typeface="Work Sans"/>
                <a:cs typeface="Work Sans"/>
                <a:sym typeface="Work Sans"/>
              </a:rPr>
              <a:t>Aprendiz: </a:t>
            </a:r>
            <a:r>
              <a:rPr lang="es-CO" sz="1800" b="0" i="0" u="none" strike="noStrike" cap="none">
                <a:solidFill>
                  <a:schemeClr val="dk1"/>
                </a:solidFill>
                <a:latin typeface="Work Sans"/>
                <a:ea typeface="Work Sans"/>
                <a:cs typeface="Work Sans"/>
                <a:sym typeface="Work Sans"/>
              </a:rPr>
              <a:t>Cumplir con el horario de trabajo estipulado, acogerse a las políticas de la empresa*, reportar al SENA cualquier novedad que influya en el desarrollo normal de las prácticas.</a:t>
            </a:r>
            <a:endParaRPr sz="12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r>
              <a:rPr lang="es-CO" sz="1800" b="0" i="0" u="none" strike="noStrike" cap="none">
                <a:solidFill>
                  <a:schemeClr val="dk1"/>
                </a:solidFill>
                <a:latin typeface="Work Sans"/>
                <a:ea typeface="Work Sans"/>
                <a:cs typeface="Work Sans"/>
                <a:sym typeface="Work Sans"/>
              </a:rPr>
              <a:t>Campo práctico de aplicación.</a:t>
            </a:r>
            <a:endParaRPr sz="1800" b="0" i="0" u="none" strike="noStrike" cap="none">
              <a:solidFill>
                <a:schemeClr val="dk1"/>
              </a:solidFill>
              <a:latin typeface="Work Sans"/>
              <a:ea typeface="Work Sans"/>
              <a:cs typeface="Work Sans"/>
              <a:sym typeface="Work Sans"/>
            </a:endParaRPr>
          </a:p>
          <a:p>
            <a:pPr marL="0" marR="0" lvl="0" indent="0" algn="just" rtl="0">
              <a:lnSpc>
                <a:spcPct val="100000"/>
              </a:lnSpc>
              <a:spcBef>
                <a:spcPts val="0"/>
              </a:spcBef>
              <a:spcAft>
                <a:spcPts val="0"/>
              </a:spcAft>
              <a:buClr>
                <a:srgbClr val="000000"/>
              </a:buClr>
              <a:buSzPts val="2000"/>
              <a:buFont typeface="Arial"/>
              <a:buNone/>
            </a:pPr>
            <a:endParaRPr sz="1800" b="0" i="0" u="none" strike="noStrike" cap="none">
              <a:solidFill>
                <a:schemeClr val="dk1"/>
              </a:solidFill>
              <a:latin typeface="Work Sans"/>
              <a:ea typeface="Work Sans"/>
              <a:cs typeface="Work Sans"/>
              <a:sym typeface="Work Sans"/>
            </a:endParaRPr>
          </a:p>
        </p:txBody>
      </p:sp>
      <p:pic>
        <p:nvPicPr>
          <p:cNvPr id="2" name="Imagen 1">
            <a:extLst>
              <a:ext uri="{FF2B5EF4-FFF2-40B4-BE49-F238E27FC236}">
                <a16:creationId xmlns:a16="http://schemas.microsoft.com/office/drawing/2014/main" id="{E68BFE78-041E-B36F-6F4A-253C6F5325C6}"/>
              </a:ext>
            </a:extLst>
          </p:cNvPr>
          <p:cNvPicPr>
            <a:picLocks noChangeAspect="1"/>
          </p:cNvPicPr>
          <p:nvPr/>
        </p:nvPicPr>
        <p:blipFill>
          <a:blip r:embed="rId5"/>
          <a:stretch>
            <a:fillRect/>
          </a:stretch>
        </p:blipFill>
        <p:spPr>
          <a:xfrm>
            <a:off x="9454551" y="5866325"/>
            <a:ext cx="2743200" cy="9913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359FE-AFB0-0855-E5A3-5D414EE32902}"/>
              </a:ext>
            </a:extLst>
          </p:cNvPr>
          <p:cNvSpPr>
            <a:spLocks noGrp="1"/>
          </p:cNvSpPr>
          <p:nvPr>
            <p:ph type="title"/>
          </p:nvPr>
        </p:nvSpPr>
        <p:spPr>
          <a:xfrm>
            <a:off x="358036" y="135481"/>
            <a:ext cx="10515600" cy="1325563"/>
          </a:xfrm>
        </p:spPr>
        <p:txBody>
          <a:bodyPr/>
          <a:lstStyle/>
          <a:p>
            <a:r>
              <a:rPr lang="es-CO" sz="3600" b="1" dirty="0">
                <a:solidFill>
                  <a:schemeClr val="bg1"/>
                </a:solidFill>
              </a:rPr>
              <a:t>¿Cuáles alternativas de etapa productiva, puedo realizar si resido en el  exterior? </a:t>
            </a:r>
            <a:endParaRPr lang="es-ES" dirty="0">
              <a:solidFill>
                <a:schemeClr val="bg1"/>
              </a:solidFill>
            </a:endParaRPr>
          </a:p>
        </p:txBody>
      </p:sp>
      <p:pic>
        <p:nvPicPr>
          <p:cNvPr id="5" name="Imagen 5">
            <a:extLst>
              <a:ext uri="{FF2B5EF4-FFF2-40B4-BE49-F238E27FC236}">
                <a16:creationId xmlns:a16="http://schemas.microsoft.com/office/drawing/2014/main" id="{951B5B04-BA97-EBFD-580D-8962F3935721}"/>
              </a:ext>
            </a:extLst>
          </p:cNvPr>
          <p:cNvPicPr>
            <a:picLocks noChangeAspect="1"/>
          </p:cNvPicPr>
          <p:nvPr/>
        </p:nvPicPr>
        <p:blipFill>
          <a:blip r:embed="rId2"/>
          <a:stretch>
            <a:fillRect/>
          </a:stretch>
        </p:blipFill>
        <p:spPr>
          <a:xfrm>
            <a:off x="3153723" y="2260727"/>
            <a:ext cx="6615829" cy="3976155"/>
          </a:xfrm>
          <a:prstGeom prst="rect">
            <a:avLst/>
          </a:prstGeom>
        </p:spPr>
      </p:pic>
      <p:sp>
        <p:nvSpPr>
          <p:cNvPr id="3" name="CuadroTexto 2">
            <a:extLst>
              <a:ext uri="{FF2B5EF4-FFF2-40B4-BE49-F238E27FC236}">
                <a16:creationId xmlns:a16="http://schemas.microsoft.com/office/drawing/2014/main" id="{DEA26063-F40B-E226-60C0-27ABD3CD9B83}"/>
              </a:ext>
            </a:extLst>
          </p:cNvPr>
          <p:cNvSpPr txBox="1"/>
          <p:nvPr/>
        </p:nvSpPr>
        <p:spPr>
          <a:xfrm>
            <a:off x="9253267" y="399115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latin typeface="Work Sans"/>
              </a:rPr>
              <a:t>Vínculo laboral</a:t>
            </a:r>
            <a:endParaRPr lang="es-ES" dirty="0"/>
          </a:p>
        </p:txBody>
      </p:sp>
      <p:sp>
        <p:nvSpPr>
          <p:cNvPr id="4" name="CuadroTexto 3">
            <a:extLst>
              <a:ext uri="{FF2B5EF4-FFF2-40B4-BE49-F238E27FC236}">
                <a16:creationId xmlns:a16="http://schemas.microsoft.com/office/drawing/2014/main" id="{19C1BCE4-F375-76E1-32C2-4379367F2F6A}"/>
              </a:ext>
            </a:extLst>
          </p:cNvPr>
          <p:cNvSpPr txBox="1"/>
          <p:nvPr/>
        </p:nvSpPr>
        <p:spPr>
          <a:xfrm>
            <a:off x="554967" y="3991155"/>
            <a:ext cx="32895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latin typeface="Work Sans"/>
              </a:rPr>
              <a:t>Proyecto productivo</a:t>
            </a:r>
          </a:p>
        </p:txBody>
      </p:sp>
      <p:sp>
        <p:nvSpPr>
          <p:cNvPr id="6" name="CuadroTexto 5">
            <a:extLst>
              <a:ext uri="{FF2B5EF4-FFF2-40B4-BE49-F238E27FC236}">
                <a16:creationId xmlns:a16="http://schemas.microsoft.com/office/drawing/2014/main" id="{05CA64DB-DB68-6020-13CB-367B6D7DB92A}"/>
              </a:ext>
            </a:extLst>
          </p:cNvPr>
          <p:cNvSpPr txBox="1"/>
          <p:nvPr/>
        </p:nvSpPr>
        <p:spPr>
          <a:xfrm>
            <a:off x="5966132" y="2264598"/>
            <a:ext cx="32895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a:latin typeface="Work Sans"/>
              </a:rPr>
              <a:t>Pasantía</a:t>
            </a:r>
          </a:p>
        </p:txBody>
      </p:sp>
      <p:pic>
        <p:nvPicPr>
          <p:cNvPr id="7" name="Imagen 6">
            <a:extLst>
              <a:ext uri="{FF2B5EF4-FFF2-40B4-BE49-F238E27FC236}">
                <a16:creationId xmlns:a16="http://schemas.microsoft.com/office/drawing/2014/main" id="{34C5FB16-2AB0-1D07-9840-FE08336CBA40}"/>
              </a:ext>
            </a:extLst>
          </p:cNvPr>
          <p:cNvPicPr>
            <a:picLocks noChangeAspect="1"/>
          </p:cNvPicPr>
          <p:nvPr/>
        </p:nvPicPr>
        <p:blipFill>
          <a:blip r:embed="rId3"/>
          <a:stretch>
            <a:fillRect/>
          </a:stretch>
        </p:blipFill>
        <p:spPr>
          <a:xfrm>
            <a:off x="9382664" y="5866325"/>
            <a:ext cx="2743200" cy="991312"/>
          </a:xfrm>
          <a:prstGeom prst="rect">
            <a:avLst/>
          </a:prstGeom>
        </p:spPr>
      </p:pic>
    </p:spTree>
    <p:extLst>
      <p:ext uri="{BB962C8B-B14F-4D97-AF65-F5344CB8AC3E}">
        <p14:creationId xmlns:p14="http://schemas.microsoft.com/office/powerpoint/2010/main" val="61825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926E0-337B-7F70-AC18-6F206CD2496A}"/>
              </a:ext>
            </a:extLst>
          </p:cNvPr>
          <p:cNvSpPr>
            <a:spLocks noGrp="1"/>
          </p:cNvSpPr>
          <p:nvPr>
            <p:ph type="title"/>
          </p:nvPr>
        </p:nvSpPr>
        <p:spPr>
          <a:xfrm>
            <a:off x="838200" y="181859"/>
            <a:ext cx="10515600" cy="1325563"/>
          </a:xfrm>
        </p:spPr>
        <p:txBody>
          <a:bodyPr>
            <a:normAutofit/>
          </a:bodyPr>
          <a:lstStyle/>
          <a:p>
            <a:r>
              <a:rPr lang="es-CO" sz="3600" b="1" dirty="0">
                <a:solidFill>
                  <a:schemeClr val="bg1"/>
                </a:solidFill>
                <a:latin typeface="Work Sans"/>
              </a:rPr>
              <a:t>¿Cuáles alternativas de etapa productiva, puedo realizar si resido  en el exterior?</a:t>
            </a:r>
            <a:endParaRPr lang="es-ES" sz="3600" b="1" dirty="0">
              <a:solidFill>
                <a:schemeClr val="bg1"/>
              </a:solidFill>
              <a:latin typeface="Work Sans"/>
            </a:endParaRPr>
          </a:p>
        </p:txBody>
      </p:sp>
      <p:sp>
        <p:nvSpPr>
          <p:cNvPr id="5" name="CuadroTexto 4">
            <a:extLst>
              <a:ext uri="{FF2B5EF4-FFF2-40B4-BE49-F238E27FC236}">
                <a16:creationId xmlns:a16="http://schemas.microsoft.com/office/drawing/2014/main" id="{6AAF85B2-CA4E-F0C7-FE87-27E919B530CB}"/>
              </a:ext>
            </a:extLst>
          </p:cNvPr>
          <p:cNvSpPr txBox="1"/>
          <p:nvPr/>
        </p:nvSpPr>
        <p:spPr>
          <a:xfrm>
            <a:off x="1258502" y="5499010"/>
            <a:ext cx="10515600" cy="954107"/>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b="1" dirty="0"/>
          </a:p>
          <a:p>
            <a:pPr algn="just"/>
            <a:r>
              <a:rPr lang="es-ES" b="1" dirty="0"/>
              <a:t>Pasantía:</a:t>
            </a:r>
            <a:r>
              <a:rPr lang="es-ES" b="1" dirty="0">
                <a:latin typeface="Arial"/>
                <a:cs typeface="Arial"/>
              </a:rPr>
              <a:t> </a:t>
            </a:r>
            <a:r>
              <a:rPr lang="en-US" dirty="0">
                <a:latin typeface="Work Sans"/>
              </a:rPr>
              <a:t>REGC-G-005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Guía</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de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Lineamientos</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de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Movilidad</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Internacional</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de la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Comunidad</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SENA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siempre</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y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cuando</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exista</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un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convenio</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entre la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empresa</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ONG  y la </a:t>
            </a:r>
            <a:r>
              <a:rPr lang="en-US" b="1" dirty="0" err="1">
                <a:solidFill>
                  <a:srgbClr val="38AA00"/>
                </a:solidFill>
                <a:latin typeface="Work Sans"/>
                <a:cs typeface="Segoe UI"/>
                <a:hlinkClick r:id="rId2">
                  <a:extLst>
                    <a:ext uri="{A12FA001-AC4F-418D-AE19-62706E023703}">
                      <ahyp:hlinkClr xmlns:ahyp="http://schemas.microsoft.com/office/drawing/2018/hyperlinkcolor" val="tx"/>
                    </a:ext>
                  </a:extLst>
                </a:hlinkClick>
              </a:rPr>
              <a:t>entidad</a:t>
            </a:r>
            <a:r>
              <a:rPr lang="en-US" b="1" dirty="0">
                <a:solidFill>
                  <a:srgbClr val="38AA00"/>
                </a:solidFill>
                <a:latin typeface="Work Sans"/>
                <a:cs typeface="Segoe UI"/>
                <a:hlinkClick r:id="rId2">
                  <a:extLst>
                    <a:ext uri="{A12FA001-AC4F-418D-AE19-62706E023703}">
                      <ahyp:hlinkClr xmlns:ahyp="http://schemas.microsoft.com/office/drawing/2018/hyperlinkcolor" val="tx"/>
                    </a:ext>
                  </a:extLst>
                </a:hlinkClick>
              </a:rPr>
              <a:t> </a:t>
            </a:r>
            <a:endParaRPr lang="en-US" b="1" dirty="0">
              <a:solidFill>
                <a:srgbClr val="38AA00"/>
              </a:solidFill>
              <a:latin typeface="Work Sans"/>
              <a:cs typeface="Segoe UI"/>
            </a:endParaRPr>
          </a:p>
          <a:p>
            <a:pPr algn="just"/>
            <a:endParaRPr lang="en-US" b="1" dirty="0">
              <a:solidFill>
                <a:srgbClr val="38AA00"/>
              </a:solidFill>
              <a:latin typeface="Work Sans"/>
              <a:cs typeface="Segoe UI"/>
            </a:endParaRPr>
          </a:p>
        </p:txBody>
      </p:sp>
      <p:sp>
        <p:nvSpPr>
          <p:cNvPr id="6" name="CuadroTexto 3">
            <a:extLst>
              <a:ext uri="{FF2B5EF4-FFF2-40B4-BE49-F238E27FC236}">
                <a16:creationId xmlns:a16="http://schemas.microsoft.com/office/drawing/2014/main" id="{B0EE89A5-CD32-4FC1-A100-E80C5961F664}"/>
              </a:ext>
            </a:extLst>
          </p:cNvPr>
          <p:cNvSpPr txBox="1"/>
          <p:nvPr/>
        </p:nvSpPr>
        <p:spPr>
          <a:xfrm>
            <a:off x="7701119" y="6493425"/>
            <a:ext cx="421553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u="sng">
              <a:latin typeface="Work Sans"/>
            </a:endParaRPr>
          </a:p>
        </p:txBody>
      </p:sp>
      <p:sp>
        <p:nvSpPr>
          <p:cNvPr id="3" name="CuadroTexto 2">
            <a:extLst>
              <a:ext uri="{FF2B5EF4-FFF2-40B4-BE49-F238E27FC236}">
                <a16:creationId xmlns:a16="http://schemas.microsoft.com/office/drawing/2014/main" id="{3EAB9989-1088-BA60-41D0-635717A149AD}"/>
              </a:ext>
            </a:extLst>
          </p:cNvPr>
          <p:cNvSpPr txBox="1"/>
          <p:nvPr/>
        </p:nvSpPr>
        <p:spPr>
          <a:xfrm>
            <a:off x="1258502" y="1767789"/>
            <a:ext cx="10515600" cy="16312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dirty="0">
                <a:latin typeface="Work Sans"/>
                <a:cs typeface="Segoe UI"/>
              </a:rPr>
              <a:t>​</a:t>
            </a:r>
            <a:r>
              <a:rPr lang="es-ES" sz="1600" b="1" dirty="0">
                <a:latin typeface="Work Sans"/>
                <a:cs typeface="Segoe UI"/>
              </a:rPr>
              <a:t>Vínculo laboral: </a:t>
            </a:r>
            <a:r>
              <a:rPr lang="es-ES" dirty="0">
                <a:latin typeface="Work Sans"/>
                <a:cs typeface="Segoe UI"/>
              </a:rPr>
              <a:t>Según concepto jurídico </a:t>
            </a:r>
            <a:r>
              <a:rPr lang="es-ES" b="1" dirty="0">
                <a:solidFill>
                  <a:srgbClr val="38AA00"/>
                </a:solidFill>
                <a:latin typeface="Work Sans"/>
                <a:cs typeface="Segoe UI"/>
              </a:rPr>
              <a:t>20267 de 2018,</a:t>
            </a:r>
            <a:r>
              <a:rPr lang="es-ES" dirty="0">
                <a:latin typeface="Work Sans"/>
                <a:cs typeface="Segoe UI"/>
              </a:rPr>
              <a:t> es viable la realización de la etapa productiva de un aprendiz SENA en una empresa de otro país, siempre y cuando la alternativa haya sido aprobada por el coordinador académico, donde verificará que las funciones a ejecutar están relacionadas con las competencias del programa de formación. </a:t>
            </a:r>
            <a:endParaRPr lang="es-ES" dirty="0">
              <a:latin typeface="Arial"/>
              <a:cs typeface="Arial"/>
            </a:endParaRPr>
          </a:p>
          <a:p>
            <a:pPr algn="just"/>
            <a:r>
              <a:rPr lang="es-ES" dirty="0">
                <a:latin typeface="Work Sans"/>
                <a:cs typeface="Segoe UI"/>
              </a:rPr>
              <a:t>El seguimiento a la etapa productiva de manera presencial,  se podría realizar con el apoyo de un funcionario de la empresa o jefe inmediato; complementando con el apoyo del instructor de seguimiento asignado, a través de herramientas de comunicación </a:t>
            </a:r>
            <a:r>
              <a:rPr lang="es-ES" dirty="0" err="1">
                <a:latin typeface="Work Sans"/>
                <a:cs typeface="Segoe UI"/>
              </a:rPr>
              <a:t>TICs</a:t>
            </a:r>
            <a:r>
              <a:rPr lang="es-ES" dirty="0">
                <a:latin typeface="Work Sans"/>
                <a:cs typeface="Segoe UI"/>
              </a:rPr>
              <a:t>. </a:t>
            </a:r>
            <a:endParaRPr lang="es-ES" dirty="0">
              <a:cs typeface="Arial"/>
            </a:endParaRPr>
          </a:p>
        </p:txBody>
      </p:sp>
      <p:sp>
        <p:nvSpPr>
          <p:cNvPr id="4" name="CuadroTexto 3">
            <a:extLst>
              <a:ext uri="{FF2B5EF4-FFF2-40B4-BE49-F238E27FC236}">
                <a16:creationId xmlns:a16="http://schemas.microsoft.com/office/drawing/2014/main" id="{5C26F828-5F7A-789D-19A7-2E1C96D062A9}"/>
              </a:ext>
            </a:extLst>
          </p:cNvPr>
          <p:cNvSpPr txBox="1"/>
          <p:nvPr/>
        </p:nvSpPr>
        <p:spPr>
          <a:xfrm>
            <a:off x="1258502" y="3689230"/>
            <a:ext cx="10515600" cy="163121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600" b="1" dirty="0">
                <a:latin typeface="Work Sans"/>
                <a:cs typeface="Segoe UI"/>
              </a:rPr>
              <a:t>Proyecto productivo: </a:t>
            </a:r>
            <a:r>
              <a:rPr lang="es-ES" dirty="0">
                <a:latin typeface="Work Sans"/>
                <a:cs typeface="Segoe UI"/>
              </a:rPr>
              <a:t>Es una alternativa que le brinda a los aprendices de formación titulada virtual  residentes  dentro o fuera del territorio, la posibilidad  de ejecutar esta alternativa 100% virtual,  a través de dos enfoques; a. </a:t>
            </a:r>
            <a:r>
              <a:rPr lang="es-ES" b="1" dirty="0">
                <a:solidFill>
                  <a:srgbClr val="009900"/>
                </a:solidFill>
                <a:latin typeface="Work Sans"/>
                <a:cs typeface="Segoe UI"/>
              </a:rPr>
              <a:t>Enfoque empresarial</a:t>
            </a:r>
            <a:r>
              <a:rPr lang="es-ES" b="1" dirty="0">
                <a:latin typeface="Work Sans"/>
                <a:cs typeface="Segoe UI"/>
              </a:rPr>
              <a:t>,</a:t>
            </a:r>
            <a:r>
              <a:rPr lang="es-ES" dirty="0">
                <a:latin typeface="Work Sans"/>
                <a:cs typeface="Segoe UI"/>
              </a:rPr>
              <a:t> b. </a:t>
            </a:r>
            <a:r>
              <a:rPr lang="es-ES" b="1" dirty="0">
                <a:solidFill>
                  <a:srgbClr val="009900"/>
                </a:solidFill>
                <a:latin typeface="Work Sans"/>
                <a:cs typeface="Segoe UI"/>
              </a:rPr>
              <a:t>Enfoque I+D+i. </a:t>
            </a:r>
            <a:r>
              <a:rPr lang="es-ES" dirty="0">
                <a:solidFill>
                  <a:srgbClr val="009900"/>
                </a:solidFill>
                <a:latin typeface="Work Sans"/>
                <a:cs typeface="Segoe UI"/>
              </a:rPr>
              <a:t>​</a:t>
            </a:r>
          </a:p>
          <a:p>
            <a:pPr algn="just"/>
            <a:r>
              <a:rPr lang="es-ES" dirty="0">
                <a:latin typeface="Work Sans"/>
                <a:cs typeface="Segoe UI"/>
              </a:rPr>
              <a:t>El aprendiz que se encuentre interesado en realizar su etapa productiva con </a:t>
            </a:r>
            <a:r>
              <a:rPr lang="es-ES" b="1" dirty="0">
                <a:latin typeface="Work Sans"/>
                <a:cs typeface="Segoe UI"/>
              </a:rPr>
              <a:t>proyecto productivo</a:t>
            </a:r>
            <a:r>
              <a:rPr lang="es-ES" dirty="0">
                <a:latin typeface="Work Sans"/>
                <a:cs typeface="Segoe UI"/>
              </a:rPr>
              <a:t> puede participar e inscribirse a las convocatorias nacionales lideradas por el </a:t>
            </a:r>
            <a:r>
              <a:rPr lang="es-ES" b="1" dirty="0">
                <a:solidFill>
                  <a:srgbClr val="009900"/>
                </a:solidFill>
                <a:latin typeface="Work Sans"/>
                <a:cs typeface="Segoe UI"/>
              </a:rPr>
              <a:t>Grupo de gestión de la oferta, ejecución y certificación de la formación - Dirección General,</a:t>
            </a:r>
            <a:r>
              <a:rPr lang="es-ES" b="1" dirty="0">
                <a:latin typeface="Work Sans"/>
                <a:cs typeface="Segoe UI"/>
              </a:rPr>
              <a:t> </a:t>
            </a:r>
            <a:r>
              <a:rPr lang="es-ES" dirty="0">
                <a:latin typeface="Work Sans"/>
                <a:cs typeface="Segoe UI"/>
              </a:rPr>
              <a:t>o convocatorias lideradas por el centro de formación en el que se encuentra matriculado.  </a:t>
            </a:r>
            <a:endParaRPr lang="es-ES" dirty="0">
              <a:solidFill>
                <a:srgbClr val="009900"/>
              </a:solidFill>
              <a:latin typeface="Work Sans"/>
              <a:cs typeface="Segoe UI"/>
            </a:endParaRPr>
          </a:p>
        </p:txBody>
      </p:sp>
      <p:pic>
        <p:nvPicPr>
          <p:cNvPr id="8" name="Imagen 7">
            <a:extLst>
              <a:ext uri="{FF2B5EF4-FFF2-40B4-BE49-F238E27FC236}">
                <a16:creationId xmlns:a16="http://schemas.microsoft.com/office/drawing/2014/main" id="{DBA034D4-C25B-4126-BC9E-B367FEF48F6A}"/>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61181" y="1783429"/>
            <a:ext cx="590843" cy="715231"/>
          </a:xfrm>
          <a:prstGeom prst="rect">
            <a:avLst/>
          </a:prstGeom>
        </p:spPr>
      </p:pic>
      <p:pic>
        <p:nvPicPr>
          <p:cNvPr id="10" name="Imagen 9">
            <a:extLst>
              <a:ext uri="{FF2B5EF4-FFF2-40B4-BE49-F238E27FC236}">
                <a16:creationId xmlns:a16="http://schemas.microsoft.com/office/drawing/2014/main" id="{F264958F-A285-41D0-88CD-C18A2A8BB2A2}"/>
              </a:ext>
            </a:extLst>
          </p:cNvPr>
          <p:cNvPicPr>
            <a:picLocks noChangeAspect="1"/>
          </p:cNvPicPr>
          <p:nvPr/>
        </p:nvPicPr>
        <p:blipFill>
          <a:blip r:embed="rId5">
            <a:duotone>
              <a:schemeClr val="accent1">
                <a:shade val="45000"/>
                <a:satMod val="135000"/>
              </a:schemeClr>
              <a:prstClr val="white"/>
            </a:duotone>
          </a:blip>
          <a:stretch>
            <a:fillRect/>
          </a:stretch>
        </p:blipFill>
        <p:spPr>
          <a:xfrm>
            <a:off x="667659" y="3689230"/>
            <a:ext cx="590843" cy="688822"/>
          </a:xfrm>
          <a:prstGeom prst="rect">
            <a:avLst/>
          </a:prstGeom>
        </p:spPr>
      </p:pic>
      <p:pic>
        <p:nvPicPr>
          <p:cNvPr id="12" name="Imagen 11">
            <a:extLst>
              <a:ext uri="{FF2B5EF4-FFF2-40B4-BE49-F238E27FC236}">
                <a16:creationId xmlns:a16="http://schemas.microsoft.com/office/drawing/2014/main" id="{0CB2B60A-30F8-4918-BAFD-4C21FB75A610}"/>
              </a:ext>
            </a:extLst>
          </p:cNvPr>
          <p:cNvPicPr>
            <a:picLocks noChangeAspect="1"/>
          </p:cNvPicPr>
          <p:nvPr/>
        </p:nvPicPr>
        <p:blipFill>
          <a:blip r:embed="rId6">
            <a:duotone>
              <a:schemeClr val="accent2">
                <a:shade val="45000"/>
                <a:satMod val="135000"/>
              </a:schemeClr>
              <a:prstClr val="white"/>
            </a:duotone>
          </a:blip>
          <a:stretch>
            <a:fillRect/>
          </a:stretch>
        </p:blipFill>
        <p:spPr>
          <a:xfrm>
            <a:off x="667659" y="5499010"/>
            <a:ext cx="590843" cy="703313"/>
          </a:xfrm>
          <a:prstGeom prst="rect">
            <a:avLst/>
          </a:prstGeom>
        </p:spPr>
      </p:pic>
    </p:spTree>
    <p:extLst>
      <p:ext uri="{BB962C8B-B14F-4D97-AF65-F5344CB8AC3E}">
        <p14:creationId xmlns:p14="http://schemas.microsoft.com/office/powerpoint/2010/main" val="123415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p:nvPr/>
        </p:nvSpPr>
        <p:spPr>
          <a:xfrm>
            <a:off x="1547284" y="1891252"/>
            <a:ext cx="9306784" cy="33547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200"/>
              <a:buFont typeface="Arial"/>
              <a:buNone/>
            </a:pPr>
            <a:r>
              <a:rPr lang="es-CO" sz="5200" b="1" i="0" u="none" strike="noStrike" cap="none" dirty="0">
                <a:solidFill>
                  <a:srgbClr val="5E5C5D"/>
                </a:solidFill>
                <a:latin typeface="Work Sans"/>
                <a:ea typeface="Work Sans"/>
                <a:cs typeface="Work Sans"/>
                <a:sym typeface="Work Sans"/>
              </a:rPr>
              <a:t>¿Cuáles son los requisitos que debo cumplir, para iniciar la etapa productiva?</a:t>
            </a:r>
            <a:endParaRPr sz="5200" b="1" i="0" u="none" strike="noStrike" cap="none" dirty="0">
              <a:solidFill>
                <a:srgbClr val="5E5C5D"/>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4800"/>
              <a:buFont typeface="Arial"/>
              <a:buNone/>
            </a:pPr>
            <a:endParaRPr sz="4800" b="1" i="0" u="none" strike="noStrike" cap="none" dirty="0">
              <a:solidFill>
                <a:srgbClr val="3B3B3B"/>
              </a:solidFill>
              <a:latin typeface="Josefin Sans"/>
              <a:ea typeface="Josefin Sans"/>
              <a:cs typeface="Josefin Sans"/>
              <a:sym typeface="Josefin Sans"/>
            </a:endParaRPr>
          </a:p>
        </p:txBody>
      </p:sp>
      <p:sp>
        <p:nvSpPr>
          <p:cNvPr id="163" name="Google Shape;163;p9"/>
          <p:cNvSpPr/>
          <p:nvPr/>
        </p:nvSpPr>
        <p:spPr>
          <a:xfrm>
            <a:off x="1894597" y="5094285"/>
            <a:ext cx="8844885" cy="144312"/>
          </a:xfrm>
          <a:prstGeom prst="rect">
            <a:avLst/>
          </a:prstGeom>
          <a:solidFill>
            <a:srgbClr val="38AA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2500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B6B1A1FD-A06C-2DAB-DDCF-A7BF8F6B6E73}"/>
              </a:ext>
            </a:extLst>
          </p:cNvPr>
          <p:cNvPicPr>
            <a:picLocks noChangeAspect="1"/>
          </p:cNvPicPr>
          <p:nvPr/>
        </p:nvPicPr>
        <p:blipFill>
          <a:blip r:embed="rId3"/>
          <a:stretch>
            <a:fillRect/>
          </a:stretch>
        </p:blipFill>
        <p:spPr>
          <a:xfrm>
            <a:off x="9454551" y="5823193"/>
            <a:ext cx="2743200" cy="9913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58DC69A7-C90D-D06C-0DC9-7D5D4E6E8DB9}"/>
              </a:ext>
            </a:extLst>
          </p:cNvPr>
          <p:cNvPicPr>
            <a:picLocks noChangeAspect="1"/>
          </p:cNvPicPr>
          <p:nvPr/>
        </p:nvPicPr>
        <p:blipFill>
          <a:blip r:embed="rId3"/>
          <a:stretch>
            <a:fillRect/>
          </a:stretch>
        </p:blipFill>
        <p:spPr>
          <a:xfrm>
            <a:off x="9785230" y="5966967"/>
            <a:ext cx="2412521" cy="890670"/>
          </a:xfrm>
          <a:prstGeom prst="rect">
            <a:avLst/>
          </a:prstGeom>
        </p:spPr>
      </p:pic>
      <p:sp>
        <p:nvSpPr>
          <p:cNvPr id="168" name="Google Shape;168;p10"/>
          <p:cNvSpPr/>
          <p:nvPr/>
        </p:nvSpPr>
        <p:spPr>
          <a:xfrm>
            <a:off x="5100709" y="5275358"/>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10"/>
          <p:cNvSpPr/>
          <p:nvPr/>
        </p:nvSpPr>
        <p:spPr>
          <a:xfrm>
            <a:off x="5115850" y="3672162"/>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 name="Google Shape;170;p10"/>
          <p:cNvSpPr txBox="1"/>
          <p:nvPr/>
        </p:nvSpPr>
        <p:spPr>
          <a:xfrm>
            <a:off x="5255188" y="3619116"/>
            <a:ext cx="8421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2</a:t>
            </a:r>
            <a:endParaRPr sz="1400" b="0" i="0" u="none" strike="noStrike" cap="none">
              <a:solidFill>
                <a:srgbClr val="000000"/>
              </a:solidFill>
              <a:latin typeface="Work Sans"/>
              <a:ea typeface="Work Sans"/>
              <a:cs typeface="Work Sans"/>
              <a:sym typeface="Work Sans"/>
            </a:endParaRPr>
          </a:p>
        </p:txBody>
      </p:sp>
      <p:sp>
        <p:nvSpPr>
          <p:cNvPr id="171" name="Google Shape;171;p10"/>
          <p:cNvSpPr/>
          <p:nvPr/>
        </p:nvSpPr>
        <p:spPr>
          <a:xfrm>
            <a:off x="5085567" y="2015960"/>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2" name="Google Shape;172;p10"/>
          <p:cNvPicPr preferRelativeResize="0"/>
          <p:nvPr/>
        </p:nvPicPr>
        <p:blipFill rotWithShape="1">
          <a:blip r:embed="rId4">
            <a:alphaModFix/>
          </a:blip>
          <a:srcRect/>
          <a:stretch/>
        </p:blipFill>
        <p:spPr>
          <a:xfrm>
            <a:off x="503819" y="2248594"/>
            <a:ext cx="4236953" cy="3286593"/>
          </a:xfrm>
          <a:prstGeom prst="rect">
            <a:avLst/>
          </a:prstGeom>
          <a:noFill/>
          <a:ln>
            <a:noFill/>
          </a:ln>
        </p:spPr>
      </p:pic>
      <p:grpSp>
        <p:nvGrpSpPr>
          <p:cNvPr id="173" name="Google Shape;173;p10"/>
          <p:cNvGrpSpPr/>
          <p:nvPr/>
        </p:nvGrpSpPr>
        <p:grpSpPr>
          <a:xfrm>
            <a:off x="5699342" y="1709773"/>
            <a:ext cx="5787025" cy="4471851"/>
            <a:chOff x="0" y="18759"/>
            <a:chExt cx="5787025" cy="4471851"/>
          </a:xfrm>
        </p:grpSpPr>
        <p:sp>
          <p:nvSpPr>
            <p:cNvPr id="174" name="Google Shape;174;p10"/>
            <p:cNvSpPr/>
            <p:nvPr/>
          </p:nvSpPr>
          <p:spPr>
            <a:xfrm>
              <a:off x="0" y="955203"/>
              <a:ext cx="5787025" cy="428400"/>
            </a:xfrm>
            <a:prstGeom prst="rect">
              <a:avLst/>
            </a:prstGeom>
            <a:solidFill>
              <a:schemeClr val="lt1">
                <a:alpha val="89803"/>
              </a:schemeClr>
            </a:solidFill>
            <a:ln w="12700" cap="flat" cmpd="sng">
              <a:solidFill>
                <a:srgbClr val="95959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275222" y="18759"/>
              <a:ext cx="5509844" cy="1187363"/>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txBox="1"/>
            <p:nvPr/>
          </p:nvSpPr>
          <p:spPr>
            <a:xfrm>
              <a:off x="333184" y="76721"/>
              <a:ext cx="5393920" cy="1071439"/>
            </a:xfrm>
            <a:prstGeom prst="rect">
              <a:avLst/>
            </a:prstGeom>
            <a:noFill/>
            <a:ln>
              <a:noFill/>
            </a:ln>
          </p:spPr>
          <p:txBody>
            <a:bodyPr spcFirstLastPara="1" wrap="square" lIns="153100" tIns="0" rIns="153100" bIns="0" anchor="ctr" anchorCtr="0">
              <a:noAutofit/>
            </a:bodyPr>
            <a:lstStyle/>
            <a:p>
              <a:pPr marL="0" marR="0" lvl="0" indent="0" algn="just" rtl="0">
                <a:lnSpc>
                  <a:spcPct val="90000"/>
                </a:lnSpc>
                <a:spcBef>
                  <a:spcPts val="0"/>
                </a:spcBef>
                <a:spcAft>
                  <a:spcPts val="0"/>
                </a:spcAft>
                <a:buClr>
                  <a:srgbClr val="000000"/>
                </a:buClr>
                <a:buSzPts val="1700"/>
                <a:buFont typeface="Arial"/>
                <a:buNone/>
              </a:pPr>
              <a:r>
                <a:rPr lang="es-CO" sz="1600" b="1" i="0" u="none" strike="noStrike" cap="none" dirty="0">
                  <a:solidFill>
                    <a:srgbClr val="000000"/>
                  </a:solidFill>
                  <a:latin typeface="Work Sans"/>
                  <a:ea typeface="Work Sans"/>
                  <a:cs typeface="Work Sans"/>
                  <a:sym typeface="Work Sans"/>
                </a:rPr>
                <a:t>Tener en </a:t>
              </a:r>
              <a:r>
                <a:rPr lang="es-CO" sz="1600" b="1" dirty="0" err="1">
                  <a:latin typeface="Work Sans"/>
                  <a:ea typeface="Work Sans"/>
                  <a:cs typeface="Work Sans"/>
                  <a:sym typeface="Work Sans"/>
                </a:rPr>
                <a:t>SofiaPlus</a:t>
              </a:r>
              <a:r>
                <a:rPr lang="es-CO" sz="1600" b="1" i="0" u="none" strike="noStrike" cap="none" dirty="0">
                  <a:solidFill>
                    <a:srgbClr val="000000"/>
                  </a:solidFill>
                  <a:latin typeface="Work Sans"/>
                  <a:ea typeface="Work Sans"/>
                  <a:cs typeface="Work Sans"/>
                  <a:sym typeface="Work Sans"/>
                </a:rPr>
                <a:t>, el registro y aprobación del 100% de los resultados de aprendizaje de la fase lectiva.</a:t>
              </a:r>
              <a:endParaRPr lang="en-US" sz="1600" b="1" i="0" u="none" strike="noStrike" cap="none" dirty="0">
                <a:solidFill>
                  <a:schemeClr val="lt1"/>
                </a:solidFill>
                <a:latin typeface="Work Sans"/>
                <a:ea typeface="Work Sans"/>
                <a:cs typeface="Work Sans"/>
              </a:endParaRPr>
            </a:p>
          </p:txBody>
        </p:sp>
        <p:sp>
          <p:nvSpPr>
            <p:cNvPr id="177" name="Google Shape;177;p10"/>
            <p:cNvSpPr/>
            <p:nvPr/>
          </p:nvSpPr>
          <p:spPr>
            <a:xfrm>
              <a:off x="0" y="2490961"/>
              <a:ext cx="5787025" cy="428400"/>
            </a:xfrm>
            <a:prstGeom prst="rect">
              <a:avLst/>
            </a:prstGeom>
            <a:solidFill>
              <a:schemeClr val="lt1">
                <a:alpha val="89803"/>
              </a:schemeClr>
            </a:solidFill>
            <a:ln w="12700" cap="flat" cmpd="sng">
              <a:solidFill>
                <a:srgbClr val="ADADA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275222" y="1475403"/>
              <a:ext cx="5509844" cy="1266478"/>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txBox="1"/>
            <p:nvPr/>
          </p:nvSpPr>
          <p:spPr>
            <a:xfrm>
              <a:off x="337046" y="1537227"/>
              <a:ext cx="5386196" cy="1142830"/>
            </a:xfrm>
            <a:prstGeom prst="rect">
              <a:avLst/>
            </a:prstGeom>
            <a:noFill/>
            <a:ln>
              <a:noFill/>
            </a:ln>
          </p:spPr>
          <p:txBody>
            <a:bodyPr spcFirstLastPara="1" wrap="square" lIns="153100" tIns="0" rIns="153100" bIns="0" anchor="ctr" anchorCtr="0">
              <a:noAutofit/>
            </a:bodyPr>
            <a:lstStyle/>
            <a:p>
              <a:pPr marL="0" marR="0" lvl="0" indent="0" algn="just" rtl="0">
                <a:lnSpc>
                  <a:spcPct val="90000"/>
                </a:lnSpc>
                <a:spcBef>
                  <a:spcPts val="0"/>
                </a:spcBef>
                <a:spcAft>
                  <a:spcPts val="0"/>
                </a:spcAft>
                <a:buClr>
                  <a:srgbClr val="000000"/>
                </a:buClr>
                <a:buSzPts val="1700"/>
                <a:buFont typeface="Arial"/>
                <a:buNone/>
              </a:pPr>
              <a:r>
                <a:rPr lang="es-CO" sz="1600" b="1" i="0" u="none" strike="noStrike" cap="none" dirty="0">
                  <a:solidFill>
                    <a:srgbClr val="000000"/>
                  </a:solidFill>
                  <a:latin typeface="Work Sans"/>
                  <a:ea typeface="Work Sans"/>
                  <a:cs typeface="Work Sans"/>
                  <a:sym typeface="Work Sans"/>
                </a:rPr>
                <a:t>Evidenciar en </a:t>
              </a:r>
              <a:r>
                <a:rPr lang="es-CO" sz="1600" b="1" dirty="0" err="1">
                  <a:latin typeface="Work Sans"/>
                  <a:ea typeface="Work Sans"/>
                  <a:cs typeface="Work Sans"/>
                  <a:sym typeface="Work Sans"/>
                </a:rPr>
                <a:t>SofiaPlus</a:t>
              </a:r>
              <a:r>
                <a:rPr lang="es-CO" sz="1600" b="1" i="0" u="none" strike="noStrike" cap="none" dirty="0">
                  <a:solidFill>
                    <a:srgbClr val="000000"/>
                  </a:solidFill>
                  <a:latin typeface="Work Sans"/>
                  <a:ea typeface="Work Sans"/>
                  <a:cs typeface="Work Sans"/>
                  <a:sym typeface="Work Sans"/>
                </a:rPr>
                <a:t> pendiente por evaluar el resultado de aprendizaje de etapa productiva.</a:t>
              </a:r>
              <a:endParaRPr lang="en-US" sz="1600" b="1" i="0" u="none" strike="noStrike" cap="none" dirty="0">
                <a:solidFill>
                  <a:schemeClr val="lt1"/>
                </a:solidFill>
                <a:latin typeface="Work Sans"/>
                <a:ea typeface="Work Sans"/>
                <a:cs typeface="Work Sans"/>
              </a:endParaRPr>
            </a:p>
          </p:txBody>
        </p:sp>
        <p:sp>
          <p:nvSpPr>
            <p:cNvPr id="180" name="Google Shape;180;p10"/>
            <p:cNvSpPr/>
            <p:nvPr/>
          </p:nvSpPr>
          <p:spPr>
            <a:xfrm>
              <a:off x="0" y="4062210"/>
              <a:ext cx="5787025" cy="428400"/>
            </a:xfrm>
            <a:prstGeom prst="rect">
              <a:avLst/>
            </a:prstGeom>
            <a:solidFill>
              <a:schemeClr val="lt1">
                <a:alpha val="89803"/>
              </a:schemeClr>
            </a:solidFill>
            <a:ln w="12700" cap="flat" cmpd="sng">
              <a:solidFill>
                <a:srgbClr val="C5C5C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275222" y="3011161"/>
              <a:ext cx="5509844" cy="1301968"/>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txBox="1"/>
            <p:nvPr/>
          </p:nvSpPr>
          <p:spPr>
            <a:xfrm>
              <a:off x="338779" y="3074718"/>
              <a:ext cx="5382730" cy="1174854"/>
            </a:xfrm>
            <a:prstGeom prst="rect">
              <a:avLst/>
            </a:prstGeom>
            <a:noFill/>
            <a:ln>
              <a:noFill/>
            </a:ln>
          </p:spPr>
          <p:txBody>
            <a:bodyPr spcFirstLastPara="1" wrap="square" lIns="153100" tIns="0" rIns="153100" bIns="0" anchor="ctr" anchorCtr="0">
              <a:noAutofit/>
            </a:bodyPr>
            <a:lstStyle/>
            <a:p>
              <a:pPr marL="0" marR="0" lvl="0" indent="0" algn="just" rtl="0">
                <a:lnSpc>
                  <a:spcPct val="90000"/>
                </a:lnSpc>
                <a:spcBef>
                  <a:spcPts val="0"/>
                </a:spcBef>
                <a:spcAft>
                  <a:spcPts val="0"/>
                </a:spcAft>
                <a:buClr>
                  <a:srgbClr val="000000"/>
                </a:buClr>
                <a:buSzPts val="1700"/>
                <a:buFont typeface="Arial"/>
                <a:buNone/>
              </a:pPr>
              <a:r>
                <a:rPr lang="es-CO" sz="1600" b="1" i="0" u="none" strike="noStrike" cap="none">
                  <a:solidFill>
                    <a:srgbClr val="000000"/>
                  </a:solidFill>
                  <a:latin typeface="Work Sans"/>
                  <a:ea typeface="Work Sans"/>
                  <a:cs typeface="Work Sans"/>
                  <a:sym typeface="Work Sans"/>
                </a:rPr>
                <a:t>No encontrarse en un estado como: retiro voluntario, cancelado, por certificar o condicionado</a:t>
              </a:r>
              <a:r>
                <a:rPr lang="es-CO" sz="1600" b="1" i="0" u="none" strike="noStrike" cap="none">
                  <a:solidFill>
                    <a:srgbClr val="000000"/>
                  </a:solidFill>
                  <a:latin typeface="Josefin Sans"/>
                  <a:ea typeface="Josefin Sans"/>
                  <a:cs typeface="Josefin Sans"/>
                  <a:sym typeface="Josefin Sans"/>
                </a:rPr>
                <a:t>.</a:t>
              </a:r>
              <a:endParaRPr lang="en-US" sz="1600" b="1" i="0" u="none" strike="noStrike" cap="none">
                <a:solidFill>
                  <a:schemeClr val="lt1"/>
                </a:solidFill>
                <a:latin typeface="Calibri"/>
                <a:ea typeface="Calibri"/>
                <a:cs typeface="Calibri"/>
              </a:endParaRPr>
            </a:p>
          </p:txBody>
        </p:sp>
      </p:grpSp>
      <p:sp>
        <p:nvSpPr>
          <p:cNvPr id="183" name="Google Shape;183;p10"/>
          <p:cNvSpPr txBox="1"/>
          <p:nvPr/>
        </p:nvSpPr>
        <p:spPr>
          <a:xfrm>
            <a:off x="5231719" y="1983401"/>
            <a:ext cx="27453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1</a:t>
            </a:r>
            <a:endParaRPr sz="1400" b="0" i="0" u="none" strike="noStrike" cap="none">
              <a:solidFill>
                <a:srgbClr val="000000"/>
              </a:solidFill>
              <a:latin typeface="Work Sans"/>
              <a:ea typeface="Work Sans"/>
              <a:cs typeface="Work Sans"/>
              <a:sym typeface="Work Sans"/>
            </a:endParaRPr>
          </a:p>
        </p:txBody>
      </p:sp>
      <p:sp>
        <p:nvSpPr>
          <p:cNvPr id="184" name="Google Shape;184;p10"/>
          <p:cNvSpPr txBox="1"/>
          <p:nvPr/>
        </p:nvSpPr>
        <p:spPr>
          <a:xfrm>
            <a:off x="5243453" y="5210241"/>
            <a:ext cx="27453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3</a:t>
            </a:r>
            <a:endParaRPr sz="1400" b="0" i="0" u="none" strike="noStrike" cap="none">
              <a:solidFill>
                <a:srgbClr val="000000"/>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75013E24-EDFD-5F5A-9B2C-317321146CD0}"/>
              </a:ext>
            </a:extLst>
          </p:cNvPr>
          <p:cNvPicPr>
            <a:picLocks noChangeAspect="1"/>
          </p:cNvPicPr>
          <p:nvPr/>
        </p:nvPicPr>
        <p:blipFill>
          <a:blip r:embed="rId3"/>
          <a:stretch>
            <a:fillRect/>
          </a:stretch>
        </p:blipFill>
        <p:spPr>
          <a:xfrm>
            <a:off x="9756476" y="6010098"/>
            <a:ext cx="2441275" cy="890671"/>
          </a:xfrm>
          <a:prstGeom prst="rect">
            <a:avLst/>
          </a:prstGeom>
        </p:spPr>
      </p:pic>
      <p:sp>
        <p:nvSpPr>
          <p:cNvPr id="189" name="Google Shape;189;p11"/>
          <p:cNvSpPr/>
          <p:nvPr/>
        </p:nvSpPr>
        <p:spPr>
          <a:xfrm>
            <a:off x="5100709" y="5275358"/>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11"/>
          <p:cNvSpPr/>
          <p:nvPr/>
        </p:nvSpPr>
        <p:spPr>
          <a:xfrm>
            <a:off x="5115850" y="3672162"/>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11"/>
          <p:cNvSpPr txBox="1"/>
          <p:nvPr/>
        </p:nvSpPr>
        <p:spPr>
          <a:xfrm>
            <a:off x="5255188" y="3619116"/>
            <a:ext cx="8421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5</a:t>
            </a:r>
            <a:endParaRPr sz="1400" b="0" i="0" u="none" strike="noStrike" cap="none">
              <a:solidFill>
                <a:srgbClr val="000000"/>
              </a:solidFill>
              <a:latin typeface="Work Sans"/>
              <a:ea typeface="Work Sans"/>
              <a:cs typeface="Work Sans"/>
              <a:sym typeface="Work Sans"/>
            </a:endParaRPr>
          </a:p>
        </p:txBody>
      </p:sp>
      <p:sp>
        <p:nvSpPr>
          <p:cNvPr id="192" name="Google Shape;192;p11"/>
          <p:cNvSpPr/>
          <p:nvPr/>
        </p:nvSpPr>
        <p:spPr>
          <a:xfrm>
            <a:off x="5085567" y="2015960"/>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3" name="Google Shape;193;p11"/>
          <p:cNvGrpSpPr/>
          <p:nvPr/>
        </p:nvGrpSpPr>
        <p:grpSpPr>
          <a:xfrm>
            <a:off x="5699342" y="1709773"/>
            <a:ext cx="5916925" cy="4471851"/>
            <a:chOff x="0" y="18759"/>
            <a:chExt cx="5916925" cy="4471851"/>
          </a:xfrm>
        </p:grpSpPr>
        <p:sp>
          <p:nvSpPr>
            <p:cNvPr id="194" name="Google Shape;194;p11"/>
            <p:cNvSpPr/>
            <p:nvPr/>
          </p:nvSpPr>
          <p:spPr>
            <a:xfrm>
              <a:off x="0" y="955203"/>
              <a:ext cx="5787025" cy="428400"/>
            </a:xfrm>
            <a:prstGeom prst="rect">
              <a:avLst/>
            </a:prstGeom>
            <a:solidFill>
              <a:schemeClr val="lt1">
                <a:alpha val="89803"/>
              </a:schemeClr>
            </a:solidFill>
            <a:ln w="12700" cap="flat" cmpd="sng">
              <a:solidFill>
                <a:srgbClr val="95959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74531" y="18759"/>
              <a:ext cx="5509844" cy="1187363"/>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txBox="1"/>
            <p:nvPr/>
          </p:nvSpPr>
          <p:spPr>
            <a:xfrm>
              <a:off x="271881" y="108936"/>
              <a:ext cx="5645044" cy="1071439"/>
            </a:xfrm>
            <a:prstGeom prst="rect">
              <a:avLst/>
            </a:prstGeom>
            <a:noFill/>
            <a:ln>
              <a:noFill/>
            </a:ln>
          </p:spPr>
          <p:txBody>
            <a:bodyPr spcFirstLastPara="1" wrap="square" lIns="153100" tIns="0" rIns="153100" bIns="0" anchor="ctr" anchorCtr="0">
              <a:noAutofit/>
            </a:bodyPr>
            <a:lstStyle/>
            <a:p>
              <a:pPr marL="0" marR="0" lvl="0" indent="0" algn="just" rtl="0">
                <a:lnSpc>
                  <a:spcPct val="90000"/>
                </a:lnSpc>
                <a:spcBef>
                  <a:spcPts val="0"/>
                </a:spcBef>
                <a:spcAft>
                  <a:spcPts val="0"/>
                </a:spcAft>
                <a:buClr>
                  <a:srgbClr val="000000"/>
                </a:buClr>
                <a:buSzPts val="1700"/>
                <a:buFont typeface="Arial"/>
                <a:buNone/>
              </a:pPr>
              <a:r>
                <a:rPr lang="es-CO" sz="1400" b="1" i="0" u="none" strike="noStrike" cap="none" dirty="0">
                  <a:solidFill>
                    <a:srgbClr val="000000"/>
                  </a:solidFill>
                  <a:latin typeface="Work Sans"/>
                  <a:ea typeface="Work Sans"/>
                  <a:cs typeface="Work Sans"/>
                  <a:sym typeface="Work Sans"/>
                </a:rPr>
                <a:t>Contar con el tiempo suficiente, para ejecutarla dentro de los tiempos que están permitidos por el reglamento vigente; es decir que, se debe iniciar a más tardar 18 meses transcurridos después de haber finalizado su etapa lectiva; ya que a los 24 meses debe encontrarse culminada.</a:t>
              </a:r>
              <a:endParaRPr lang="en-US" sz="1400" b="1" i="0" u="none" strike="noStrike" cap="none" dirty="0">
                <a:solidFill>
                  <a:schemeClr val="lt1"/>
                </a:solidFill>
                <a:latin typeface="Work Sans"/>
                <a:ea typeface="Work Sans"/>
                <a:cs typeface="Work Sans"/>
              </a:endParaRPr>
            </a:p>
          </p:txBody>
        </p:sp>
        <p:sp>
          <p:nvSpPr>
            <p:cNvPr id="197" name="Google Shape;197;p11"/>
            <p:cNvSpPr/>
            <p:nvPr/>
          </p:nvSpPr>
          <p:spPr>
            <a:xfrm>
              <a:off x="0" y="2490961"/>
              <a:ext cx="5787025" cy="428400"/>
            </a:xfrm>
            <a:prstGeom prst="rect">
              <a:avLst/>
            </a:prstGeom>
            <a:solidFill>
              <a:schemeClr val="lt1">
                <a:alpha val="89803"/>
              </a:schemeClr>
            </a:solidFill>
            <a:ln w="12700" cap="flat" cmpd="sng">
              <a:solidFill>
                <a:srgbClr val="ADADA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74531" y="1475403"/>
              <a:ext cx="5509844" cy="1266478"/>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txBox="1"/>
            <p:nvPr/>
          </p:nvSpPr>
          <p:spPr>
            <a:xfrm>
              <a:off x="336355" y="1537227"/>
              <a:ext cx="5386196" cy="1142830"/>
            </a:xfrm>
            <a:prstGeom prst="rect">
              <a:avLst/>
            </a:prstGeom>
            <a:noFill/>
            <a:ln>
              <a:noFill/>
            </a:ln>
          </p:spPr>
          <p:txBody>
            <a:bodyPr spcFirstLastPara="1" wrap="square" lIns="153100" tIns="0" rIns="153100" bIns="0" anchor="ctr" anchorCtr="0">
              <a:noAutofit/>
            </a:bodyPr>
            <a:lstStyle/>
            <a:p>
              <a:pPr algn="just">
                <a:lnSpc>
                  <a:spcPct val="90000"/>
                </a:lnSpc>
                <a:buSzPts val="1700"/>
              </a:pPr>
              <a:r>
                <a:rPr lang="es-CO" sz="1400" b="1" i="0" u="none" strike="noStrike" cap="none" dirty="0">
                  <a:solidFill>
                    <a:srgbClr val="000000"/>
                  </a:solidFill>
                  <a:latin typeface="Work Sans"/>
                  <a:ea typeface="Work Sans"/>
                  <a:cs typeface="Work Sans"/>
                  <a:sym typeface="Work Sans"/>
                </a:rPr>
                <a:t>Para las alternativas de: Vinculo formativo (pasantía), proyecto productivo y monitoria; debe estar con afiliación activa</a:t>
              </a:r>
              <a:r>
                <a:rPr lang="es-CO" b="1" dirty="0">
                  <a:latin typeface="Work Sans"/>
                  <a:ea typeface="Work Sans"/>
                  <a:cs typeface="Work Sans"/>
                  <a:sym typeface="Work Sans"/>
                </a:rPr>
                <a:t> en</a:t>
              </a:r>
              <a:r>
                <a:rPr lang="es-CO" sz="1400" b="1" i="0" u="none" strike="noStrike" cap="none" dirty="0">
                  <a:solidFill>
                    <a:srgbClr val="000000"/>
                  </a:solidFill>
                  <a:latin typeface="Work Sans"/>
                  <a:ea typeface="Work Sans"/>
                  <a:cs typeface="Work Sans"/>
                  <a:sym typeface="Work Sans"/>
                </a:rPr>
                <a:t> algún régimen de salud contributiva o subsidiada; ya sea como cotizante o beneficiario.</a:t>
              </a:r>
              <a:endParaRPr lang="en-US" sz="1400" b="1" i="0" u="none" strike="noStrike" cap="none" dirty="0">
                <a:solidFill>
                  <a:schemeClr val="lt1"/>
                </a:solidFill>
                <a:latin typeface="Work Sans"/>
                <a:ea typeface="Work Sans"/>
                <a:cs typeface="Work Sans"/>
              </a:endParaRPr>
            </a:p>
          </p:txBody>
        </p:sp>
        <p:sp>
          <p:nvSpPr>
            <p:cNvPr id="200" name="Google Shape;200;p11"/>
            <p:cNvSpPr/>
            <p:nvPr/>
          </p:nvSpPr>
          <p:spPr>
            <a:xfrm>
              <a:off x="0" y="4062210"/>
              <a:ext cx="5787025" cy="428400"/>
            </a:xfrm>
            <a:prstGeom prst="rect">
              <a:avLst/>
            </a:prstGeom>
            <a:solidFill>
              <a:schemeClr val="lt1">
                <a:alpha val="89803"/>
              </a:schemeClr>
            </a:solidFill>
            <a:ln w="12700" cap="flat" cmpd="sng">
              <a:solidFill>
                <a:srgbClr val="C5C5C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275222" y="3011161"/>
              <a:ext cx="5509844" cy="1301968"/>
            </a:xfrm>
            <a:prstGeom prst="roundRect">
              <a:avLst>
                <a:gd name="adj" fmla="val 16667"/>
              </a:avLst>
            </a:prstGeom>
            <a:solidFill>
              <a:schemeClr val="accent6">
                <a:lumMod val="40000"/>
                <a:lumOff val="6000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txBox="1"/>
            <p:nvPr/>
          </p:nvSpPr>
          <p:spPr>
            <a:xfrm>
              <a:off x="338779" y="3074718"/>
              <a:ext cx="5382730" cy="1174854"/>
            </a:xfrm>
            <a:prstGeom prst="rect">
              <a:avLst/>
            </a:prstGeom>
            <a:noFill/>
            <a:ln>
              <a:noFill/>
            </a:ln>
          </p:spPr>
          <p:txBody>
            <a:bodyPr spcFirstLastPara="1" wrap="square" lIns="153100" tIns="0" rIns="153100" bIns="0" anchor="ctr" anchorCtr="0">
              <a:noAutofit/>
            </a:bodyPr>
            <a:lstStyle/>
            <a:p>
              <a:pPr algn="just">
                <a:lnSpc>
                  <a:spcPct val="90000"/>
                </a:lnSpc>
                <a:buSzPts val="1700"/>
              </a:pPr>
              <a:r>
                <a:rPr lang="es-CO" sz="1400" b="1" i="0" u="none" strike="noStrike" cap="none" dirty="0">
                  <a:solidFill>
                    <a:srgbClr val="000000"/>
                  </a:solidFill>
                  <a:latin typeface="Work Sans"/>
                  <a:ea typeface="Work Sans"/>
                  <a:cs typeface="Work Sans"/>
                  <a:sym typeface="Work Sans"/>
                </a:rPr>
                <a:t>Contar con el aval </a:t>
              </a:r>
              <a:r>
                <a:rPr lang="es-CO" b="1" dirty="0">
                  <a:latin typeface="Work Sans"/>
                  <a:ea typeface="Work Sans"/>
                  <a:cs typeface="Work Sans"/>
                  <a:sym typeface="Work Sans"/>
                </a:rPr>
                <a:t>de la </a:t>
              </a:r>
              <a:r>
                <a:rPr lang="es-CO" b="1" dirty="0">
                  <a:solidFill>
                    <a:srgbClr val="38AA00"/>
                  </a:solidFill>
                  <a:latin typeface="Work Sans"/>
                  <a:ea typeface="Work Sans"/>
                  <a:cs typeface="Work Sans"/>
                  <a:sym typeface="Work Sans"/>
                </a:rPr>
                <a:t>coordinación</a:t>
              </a:r>
              <a:r>
                <a:rPr lang="es-CO" sz="1400" b="1" i="0" u="none" strike="noStrike" cap="none" dirty="0">
                  <a:solidFill>
                    <a:srgbClr val="38AA00"/>
                  </a:solidFill>
                  <a:latin typeface="Work Sans"/>
                  <a:ea typeface="Work Sans"/>
                  <a:cs typeface="Work Sans"/>
                  <a:sym typeface="Work Sans"/>
                </a:rPr>
                <a:t> </a:t>
              </a:r>
              <a:r>
                <a:rPr lang="es-CO" b="1" dirty="0">
                  <a:solidFill>
                    <a:srgbClr val="38AA00"/>
                  </a:solidFill>
                  <a:latin typeface="Work Sans"/>
                  <a:ea typeface="Work Sans"/>
                  <a:cs typeface="Work Sans"/>
                  <a:sym typeface="Work Sans"/>
                </a:rPr>
                <a:t>académica </a:t>
              </a:r>
              <a:r>
                <a:rPr lang="es-CO" sz="1400" b="1" i="0" u="none" strike="noStrike" cap="none" dirty="0">
                  <a:solidFill>
                    <a:srgbClr val="000000"/>
                  </a:solidFill>
                  <a:latin typeface="Work Sans"/>
                  <a:ea typeface="Work Sans"/>
                  <a:cs typeface="Work Sans"/>
                  <a:sym typeface="Work Sans"/>
                </a:rPr>
                <a:t>de la alternativa solicitada, a través del GFPI-F-165 formato de selección y modificación alternativa etapa productiva.</a:t>
              </a:r>
              <a:endParaRPr lang="en-US" sz="800" b="1" i="0" u="none" strike="noStrike" cap="none" dirty="0">
                <a:solidFill>
                  <a:schemeClr val="lt1"/>
                </a:solidFill>
                <a:latin typeface="Work Sans"/>
                <a:ea typeface="Work Sans"/>
                <a:cs typeface="Work Sans"/>
              </a:endParaRPr>
            </a:p>
          </p:txBody>
        </p:sp>
      </p:grpSp>
      <p:sp>
        <p:nvSpPr>
          <p:cNvPr id="203" name="Google Shape;203;p11"/>
          <p:cNvSpPr txBox="1"/>
          <p:nvPr/>
        </p:nvSpPr>
        <p:spPr>
          <a:xfrm>
            <a:off x="5190602" y="2003889"/>
            <a:ext cx="27453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4</a:t>
            </a:r>
            <a:endParaRPr sz="1400" b="0" i="0" u="none" strike="noStrike" cap="none">
              <a:solidFill>
                <a:srgbClr val="000000"/>
              </a:solidFill>
              <a:latin typeface="Work Sans"/>
              <a:ea typeface="Work Sans"/>
              <a:cs typeface="Work Sans"/>
              <a:sym typeface="Work Sans"/>
            </a:endParaRPr>
          </a:p>
        </p:txBody>
      </p:sp>
      <p:sp>
        <p:nvSpPr>
          <p:cNvPr id="204" name="Google Shape;204;p11"/>
          <p:cNvSpPr txBox="1"/>
          <p:nvPr/>
        </p:nvSpPr>
        <p:spPr>
          <a:xfrm>
            <a:off x="5243453" y="5210241"/>
            <a:ext cx="9595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6</a:t>
            </a:r>
            <a:endParaRPr sz="1400" b="0" i="0" u="none" strike="noStrike" cap="none">
              <a:solidFill>
                <a:srgbClr val="000000"/>
              </a:solidFill>
              <a:latin typeface="Work Sans"/>
              <a:ea typeface="Work Sans"/>
              <a:cs typeface="Work Sans"/>
              <a:sym typeface="Work Sans"/>
            </a:endParaRPr>
          </a:p>
        </p:txBody>
      </p:sp>
      <p:pic>
        <p:nvPicPr>
          <p:cNvPr id="205" name="Google Shape;205;p11"/>
          <p:cNvPicPr preferRelativeResize="0"/>
          <p:nvPr/>
        </p:nvPicPr>
        <p:blipFill rotWithShape="1">
          <a:blip r:embed="rId4">
            <a:alphaModFix/>
          </a:blip>
          <a:srcRect/>
          <a:stretch/>
        </p:blipFill>
        <p:spPr>
          <a:xfrm>
            <a:off x="424326" y="1562920"/>
            <a:ext cx="3943350" cy="525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Imagen 8" descr="Imagen que contiene Texto&#10;&#10;Descripción generada automáticamente">
            <a:extLst>
              <a:ext uri="{FF2B5EF4-FFF2-40B4-BE49-F238E27FC236}">
                <a16:creationId xmlns:a16="http://schemas.microsoft.com/office/drawing/2014/main" id="{58C59BF3-7FC0-8EDB-09A4-3000B29DD6F3}"/>
              </a:ext>
            </a:extLst>
          </p:cNvPr>
          <p:cNvPicPr>
            <a:picLocks noChangeAspect="1"/>
          </p:cNvPicPr>
          <p:nvPr/>
        </p:nvPicPr>
        <p:blipFill>
          <a:blip r:embed="rId3"/>
          <a:stretch>
            <a:fillRect/>
          </a:stretch>
        </p:blipFill>
        <p:spPr>
          <a:xfrm>
            <a:off x="9454551" y="5866325"/>
            <a:ext cx="2743200" cy="991312"/>
          </a:xfrm>
          <a:prstGeom prst="rect">
            <a:avLst/>
          </a:prstGeom>
        </p:spPr>
      </p:pic>
      <p:sp>
        <p:nvSpPr>
          <p:cNvPr id="210" name="Google Shape;210;p12"/>
          <p:cNvSpPr txBox="1"/>
          <p:nvPr/>
        </p:nvSpPr>
        <p:spPr>
          <a:xfrm>
            <a:off x="376444" y="263818"/>
            <a:ext cx="10891323" cy="12002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3600" b="1" i="0" u="none" strike="noStrike" cap="none" dirty="0">
                <a:solidFill>
                  <a:srgbClr val="FFFFFF"/>
                </a:solidFill>
                <a:latin typeface="Work Sans"/>
                <a:ea typeface="Work Sans"/>
                <a:cs typeface="Work Sans"/>
                <a:sym typeface="Work Sans"/>
              </a:rPr>
              <a:t>Ejemplos: Plazo máximo para Etapa productiva </a:t>
            </a:r>
          </a:p>
          <a:p>
            <a:pPr marL="0" marR="0" lvl="0" indent="0" algn="just" rtl="0">
              <a:lnSpc>
                <a:spcPct val="100000"/>
              </a:lnSpc>
              <a:spcBef>
                <a:spcPts val="0"/>
              </a:spcBef>
              <a:spcAft>
                <a:spcPts val="0"/>
              </a:spcAft>
              <a:buClr>
                <a:srgbClr val="000000"/>
              </a:buClr>
              <a:buSzPts val="1400"/>
              <a:buFont typeface="Arial"/>
              <a:buNone/>
            </a:pPr>
            <a:r>
              <a:rPr lang="es-CO" sz="3600" b="1" dirty="0">
                <a:solidFill>
                  <a:srgbClr val="FFFFFF"/>
                </a:solidFill>
                <a:latin typeface="Work Sans"/>
                <a:ea typeface="Work Sans"/>
                <a:cs typeface="Work Sans"/>
                <a:sym typeface="Work Sans"/>
              </a:rPr>
              <a:t>Hasta 2 años- Acuerdo 007 de 2012</a:t>
            </a:r>
            <a:endParaRPr sz="3600" b="0" i="0" u="none" strike="noStrike" cap="none" dirty="0">
              <a:solidFill>
                <a:srgbClr val="FFFFFF"/>
              </a:solidFill>
              <a:latin typeface="Work Sans"/>
              <a:ea typeface="Work Sans"/>
              <a:cs typeface="Work Sans"/>
              <a:sym typeface="Work Sans"/>
            </a:endParaRPr>
          </a:p>
        </p:txBody>
      </p:sp>
      <p:grpSp>
        <p:nvGrpSpPr>
          <p:cNvPr id="212" name="Google Shape;212;p12"/>
          <p:cNvGrpSpPr/>
          <p:nvPr/>
        </p:nvGrpSpPr>
        <p:grpSpPr>
          <a:xfrm>
            <a:off x="454665" y="2494305"/>
            <a:ext cx="5566510" cy="3445935"/>
            <a:chOff x="95150" y="1372"/>
            <a:chExt cx="5566510" cy="3445935"/>
          </a:xfrm>
        </p:grpSpPr>
        <p:sp>
          <p:nvSpPr>
            <p:cNvPr id="213" name="Google Shape;213;p12"/>
            <p:cNvSpPr/>
            <p:nvPr/>
          </p:nvSpPr>
          <p:spPr>
            <a:xfrm>
              <a:off x="95150" y="1372"/>
              <a:ext cx="2650719" cy="1590431"/>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4" name="Google Shape;214;p12"/>
            <p:cNvSpPr txBox="1"/>
            <p:nvPr/>
          </p:nvSpPr>
          <p:spPr>
            <a:xfrm>
              <a:off x="95150" y="1372"/>
              <a:ext cx="2650719" cy="1590431"/>
            </a:xfrm>
            <a:prstGeom prst="rect">
              <a:avLst/>
            </a:prstGeom>
            <a:solidFill>
              <a:srgbClr val="002060"/>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CO" sz="1400" b="1" i="0" u="none" strike="noStrike" cap="none" dirty="0">
                  <a:solidFill>
                    <a:schemeClr val="lt1"/>
                  </a:solidFill>
                  <a:latin typeface="Work Sans"/>
                  <a:ea typeface="Work Sans"/>
                  <a:cs typeface="Work Sans"/>
                  <a:sym typeface="Work Sans"/>
                </a:rPr>
                <a:t>Un aprendiz con fecha inicio etapa lectiva, </a:t>
              </a:r>
              <a:r>
                <a:rPr lang="es-CO" b="1" dirty="0">
                  <a:solidFill>
                    <a:schemeClr val="lt1"/>
                  </a:solidFill>
                  <a:latin typeface="Work Sans"/>
                  <a:ea typeface="Work Sans"/>
                  <a:cs typeface="Work Sans"/>
                  <a:sym typeface="Work Sans"/>
                </a:rPr>
                <a:t>19</a:t>
              </a:r>
              <a:r>
                <a:rPr lang="es-CO" sz="1400" b="1" i="0" u="none" strike="noStrike" cap="none" dirty="0">
                  <a:solidFill>
                    <a:schemeClr val="lt1"/>
                  </a:solidFill>
                  <a:latin typeface="Work Sans"/>
                  <a:ea typeface="Work Sans"/>
                  <a:cs typeface="Work Sans"/>
                  <a:sym typeface="Work Sans"/>
                </a:rPr>
                <a:t>/Julio/2022</a:t>
              </a:r>
              <a:endParaRPr sz="1400" b="0" i="0" u="none" strike="noStrike" cap="none" dirty="0">
                <a:solidFill>
                  <a:schemeClr val="lt1"/>
                </a:solidFill>
                <a:latin typeface="Work Sans"/>
                <a:ea typeface="Work Sans"/>
                <a:cs typeface="Work Sans"/>
                <a:sym typeface="Work Sans"/>
              </a:endParaRPr>
            </a:p>
          </p:txBody>
        </p:sp>
        <p:sp>
          <p:nvSpPr>
            <p:cNvPr id="215" name="Google Shape;215;p12"/>
            <p:cNvSpPr/>
            <p:nvPr/>
          </p:nvSpPr>
          <p:spPr>
            <a:xfrm>
              <a:off x="3010941" y="1372"/>
              <a:ext cx="2650719" cy="1590431"/>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6" name="Google Shape;216;p12"/>
            <p:cNvSpPr txBox="1"/>
            <p:nvPr/>
          </p:nvSpPr>
          <p:spPr>
            <a:xfrm>
              <a:off x="3010941" y="1372"/>
              <a:ext cx="2650719" cy="1590431"/>
            </a:xfrm>
            <a:prstGeom prst="rect">
              <a:avLst/>
            </a:prstGeom>
            <a:solidFill>
              <a:srgbClr val="38AA00"/>
            </a:solidFill>
            <a:ln>
              <a:noFill/>
            </a:ln>
          </p:spPr>
          <p:txBody>
            <a:bodyPr spcFirstLastPara="1" wrap="square" lIns="68575" tIns="68575" rIns="68575" bIns="68575" anchor="ctr" anchorCtr="0">
              <a:noAutofit/>
            </a:bodyPr>
            <a:lstStyle/>
            <a:p>
              <a:pPr algn="ctr">
                <a:lnSpc>
                  <a:spcPct val="90000"/>
                </a:lnSpc>
                <a:buSzPts val="1400"/>
              </a:pPr>
              <a:r>
                <a:rPr lang="es-CO" sz="1400" b="1" i="0" u="none" strike="noStrike" cap="none" dirty="0">
                  <a:solidFill>
                    <a:schemeClr val="lt1"/>
                  </a:solidFill>
                  <a:latin typeface="Work Sans"/>
                  <a:ea typeface="Work Sans"/>
                  <a:cs typeface="Work Sans"/>
                  <a:sym typeface="Work Sans"/>
                </a:rPr>
                <a:t>Su fecha de inicio de etapa productiva, 18/Enero/ 2024</a:t>
              </a:r>
              <a:endParaRPr lang="en-US" dirty="0">
                <a:solidFill>
                  <a:schemeClr val="lt1"/>
                </a:solidFill>
                <a:latin typeface="Work Sans"/>
                <a:ea typeface="Work Sans"/>
                <a:cs typeface="Work Sans"/>
                <a:sym typeface="Work Sans"/>
              </a:endParaRPr>
            </a:p>
            <a:p>
              <a:pPr algn="ctr">
                <a:lnSpc>
                  <a:spcPct val="90000"/>
                </a:lnSpc>
                <a:buSzPts val="1400"/>
              </a:pPr>
              <a:r>
                <a:rPr lang="es-CO" b="1" dirty="0">
                  <a:solidFill>
                    <a:schemeClr val="lt1"/>
                  </a:solidFill>
                  <a:latin typeface="Work Sans"/>
                  <a:ea typeface="Work Sans"/>
                  <a:cs typeface="Work Sans"/>
                  <a:sym typeface="Work Sans"/>
                </a:rPr>
                <a:t>      </a:t>
              </a:r>
              <a:endParaRPr lang="en-US" dirty="0">
                <a:solidFill>
                  <a:schemeClr val="lt1"/>
                </a:solidFill>
                <a:latin typeface="Work Sans"/>
                <a:ea typeface="Work Sans"/>
                <a:cs typeface="Work Sans"/>
              </a:endParaRPr>
            </a:p>
            <a:p>
              <a:pPr marL="0" marR="0" lvl="0" indent="0" algn="ctr">
                <a:lnSpc>
                  <a:spcPct val="90000"/>
                </a:lnSpc>
                <a:spcBef>
                  <a:spcPts val="0"/>
                </a:spcBef>
                <a:spcAft>
                  <a:spcPts val="0"/>
                </a:spcAft>
                <a:buSzPts val="1400"/>
                <a:buFont typeface="Arial"/>
                <a:buNone/>
              </a:pPr>
              <a:r>
                <a:rPr lang="es-CO" sz="1400" b="1" i="0" u="none" strike="noStrike" cap="none" dirty="0">
                  <a:solidFill>
                    <a:schemeClr val="lt1"/>
                  </a:solidFill>
                  <a:latin typeface="Work Sans"/>
                  <a:ea typeface="Work Sans"/>
                  <a:cs typeface="Work Sans"/>
                  <a:sym typeface="Work Sans"/>
                </a:rPr>
                <a:t>(18 meses después)</a:t>
              </a:r>
              <a:endParaRPr sz="1400" b="0" i="0" u="none" strike="noStrike" cap="none" dirty="0">
                <a:solidFill>
                  <a:schemeClr val="lt1"/>
                </a:solidFill>
                <a:latin typeface="Work Sans"/>
                <a:ea typeface="Work Sans"/>
                <a:cs typeface="Work Sans"/>
              </a:endParaRPr>
            </a:p>
          </p:txBody>
        </p:sp>
        <p:sp>
          <p:nvSpPr>
            <p:cNvPr id="217" name="Google Shape;217;p12"/>
            <p:cNvSpPr/>
            <p:nvPr/>
          </p:nvSpPr>
          <p:spPr>
            <a:xfrm>
              <a:off x="1553046" y="1856876"/>
              <a:ext cx="2650719" cy="1590431"/>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8" name="Google Shape;218;p12"/>
            <p:cNvSpPr txBox="1"/>
            <p:nvPr/>
          </p:nvSpPr>
          <p:spPr>
            <a:xfrm>
              <a:off x="1553046" y="1856876"/>
              <a:ext cx="2650719" cy="1590431"/>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CO" sz="1400" b="1" i="0" u="none" strike="noStrike" cap="none" dirty="0">
                  <a:solidFill>
                    <a:schemeClr val="dk1"/>
                  </a:solidFill>
                  <a:latin typeface="Work Sans"/>
                  <a:ea typeface="Work Sans"/>
                  <a:cs typeface="Work Sans"/>
                  <a:sym typeface="Work Sans"/>
                </a:rPr>
                <a:t>Por reglamento vigente, acuerdo 007 del 2012 tiene hasta el </a:t>
              </a:r>
              <a:endParaRPr sz="1400" b="0" i="0" u="none" strike="noStrike" cap="none" dirty="0">
                <a:solidFill>
                  <a:schemeClr val="dk1"/>
                </a:solidFill>
                <a:latin typeface="Work Sans"/>
                <a:ea typeface="Work Sans"/>
                <a:cs typeface="Work Sans"/>
                <a:sym typeface="Work Sans"/>
              </a:endParaRPr>
            </a:p>
            <a:p>
              <a:pPr marL="0" marR="0" lvl="0" indent="0" algn="ctr" rtl="0">
                <a:lnSpc>
                  <a:spcPct val="90000"/>
                </a:lnSpc>
                <a:spcBef>
                  <a:spcPts val="630"/>
                </a:spcBef>
                <a:spcAft>
                  <a:spcPts val="0"/>
                </a:spcAft>
                <a:buClr>
                  <a:srgbClr val="000000"/>
                </a:buClr>
                <a:buSzPts val="1400"/>
                <a:buFont typeface="Arial"/>
                <a:buNone/>
              </a:pPr>
              <a:r>
                <a:rPr lang="es-CO" b="1" dirty="0">
                  <a:solidFill>
                    <a:schemeClr val="dk1"/>
                  </a:solidFill>
                  <a:latin typeface="Work Sans"/>
                  <a:ea typeface="Work Sans"/>
                  <a:cs typeface="Work Sans"/>
                  <a:sym typeface="Work Sans"/>
                </a:rPr>
                <a:t>18</a:t>
              </a:r>
              <a:r>
                <a:rPr lang="es-CO" sz="1400" b="1" i="0" u="none" strike="noStrike" cap="none" dirty="0">
                  <a:solidFill>
                    <a:schemeClr val="dk1"/>
                  </a:solidFill>
                  <a:latin typeface="Work Sans"/>
                  <a:ea typeface="Work Sans"/>
                  <a:cs typeface="Work Sans"/>
                  <a:sym typeface="Work Sans"/>
                </a:rPr>
                <a:t>/Ene/2026, sino es considerado deserción</a:t>
              </a:r>
              <a:endParaRPr sz="1400" b="0" i="0" u="none" strike="noStrike" cap="none" dirty="0">
                <a:solidFill>
                  <a:schemeClr val="dk1"/>
                </a:solidFill>
                <a:latin typeface="Work Sans"/>
                <a:ea typeface="Work Sans"/>
                <a:cs typeface="Work Sans"/>
                <a:sym typeface="Work Sans"/>
              </a:endParaRPr>
            </a:p>
          </p:txBody>
        </p:sp>
      </p:grpSp>
      <p:pic>
        <p:nvPicPr>
          <p:cNvPr id="219" name="Google Shape;219;p12"/>
          <p:cNvPicPr preferRelativeResize="0"/>
          <p:nvPr/>
        </p:nvPicPr>
        <p:blipFill rotWithShape="1">
          <a:blip r:embed="rId4">
            <a:alphaModFix/>
          </a:blip>
          <a:srcRect/>
          <a:stretch/>
        </p:blipFill>
        <p:spPr>
          <a:xfrm>
            <a:off x="5264293" y="4447976"/>
            <a:ext cx="1782207" cy="847188"/>
          </a:xfrm>
          <a:prstGeom prst="rect">
            <a:avLst/>
          </a:prstGeom>
          <a:noFill/>
          <a:ln>
            <a:noFill/>
          </a:ln>
        </p:spPr>
      </p:pic>
      <p:sp>
        <p:nvSpPr>
          <p:cNvPr id="220" name="Google Shape;220;p12"/>
          <p:cNvSpPr/>
          <p:nvPr/>
        </p:nvSpPr>
        <p:spPr>
          <a:xfrm>
            <a:off x="500856" y="1799384"/>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12"/>
          <p:cNvSpPr txBox="1"/>
          <p:nvPr/>
        </p:nvSpPr>
        <p:spPr>
          <a:xfrm>
            <a:off x="677778" y="1801690"/>
            <a:ext cx="27453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4</a:t>
            </a:r>
            <a:endParaRPr sz="1400" b="0" i="0" u="none" strike="noStrike" cap="none">
              <a:solidFill>
                <a:srgbClr val="000000"/>
              </a:solidFill>
              <a:latin typeface="Work Sans"/>
              <a:ea typeface="Work Sans"/>
              <a:cs typeface="Work Sans"/>
              <a:sym typeface="Work Sans"/>
            </a:endParaRPr>
          </a:p>
        </p:txBody>
      </p:sp>
      <p:grpSp>
        <p:nvGrpSpPr>
          <p:cNvPr id="2" name="Google Shape;212;p12">
            <a:extLst>
              <a:ext uri="{FF2B5EF4-FFF2-40B4-BE49-F238E27FC236}">
                <a16:creationId xmlns:a16="http://schemas.microsoft.com/office/drawing/2014/main" id="{BD19CF8B-4E5E-AA05-BFCC-77C25F7B5F75}"/>
              </a:ext>
            </a:extLst>
          </p:cNvPr>
          <p:cNvGrpSpPr/>
          <p:nvPr/>
        </p:nvGrpSpPr>
        <p:grpSpPr>
          <a:xfrm>
            <a:off x="6300222" y="2494306"/>
            <a:ext cx="5566510" cy="3445935"/>
            <a:chOff x="95150" y="1372"/>
            <a:chExt cx="5566510" cy="3445935"/>
          </a:xfrm>
        </p:grpSpPr>
        <p:sp>
          <p:nvSpPr>
            <p:cNvPr id="3" name="Google Shape;213;p12">
              <a:extLst>
                <a:ext uri="{FF2B5EF4-FFF2-40B4-BE49-F238E27FC236}">
                  <a16:creationId xmlns:a16="http://schemas.microsoft.com/office/drawing/2014/main" id="{28B93E9A-7860-5346-A0DD-2E897E304B3A}"/>
                </a:ext>
              </a:extLst>
            </p:cNvPr>
            <p:cNvSpPr/>
            <p:nvPr/>
          </p:nvSpPr>
          <p:spPr>
            <a:xfrm>
              <a:off x="95150" y="1372"/>
              <a:ext cx="2650719" cy="1590431"/>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4" name="Google Shape;214;p12">
              <a:extLst>
                <a:ext uri="{FF2B5EF4-FFF2-40B4-BE49-F238E27FC236}">
                  <a16:creationId xmlns:a16="http://schemas.microsoft.com/office/drawing/2014/main" id="{DF1931AE-54BB-BAEA-5C97-76B2E8C61268}"/>
                </a:ext>
              </a:extLst>
            </p:cNvPr>
            <p:cNvSpPr txBox="1"/>
            <p:nvPr/>
          </p:nvSpPr>
          <p:spPr>
            <a:xfrm>
              <a:off x="95150" y="1372"/>
              <a:ext cx="2650719" cy="1590431"/>
            </a:xfrm>
            <a:prstGeom prst="rect">
              <a:avLst/>
            </a:prstGeom>
            <a:solidFill>
              <a:srgbClr val="002060"/>
            </a:solidFill>
            <a:ln>
              <a:noFill/>
            </a:ln>
          </p:spPr>
          <p:txBody>
            <a:bodyPr spcFirstLastPara="1" wrap="square" lIns="76200" tIns="76200" rIns="76200" bIns="76200" anchor="ctr" anchorCtr="0">
              <a:noAutofit/>
            </a:bodyPr>
            <a:lstStyle/>
            <a:p>
              <a:pPr algn="ctr"/>
              <a:r>
                <a:rPr lang="es-CO" b="1" dirty="0">
                  <a:solidFill>
                    <a:schemeClr val="lt1"/>
                  </a:solidFill>
                  <a:latin typeface="Work Sans"/>
                  <a:sym typeface="Work Sans"/>
                </a:rPr>
                <a:t>Un aprendiz con fecha inicio etapa lectiva, 01/enero/2022</a:t>
              </a:r>
              <a:endParaRPr lang="es-ES" b="1" dirty="0">
                <a:solidFill>
                  <a:schemeClr val="lt1"/>
                </a:solidFill>
                <a:latin typeface="Work Sans"/>
              </a:endParaRPr>
            </a:p>
            <a:p>
              <a:pPr marL="0" marR="0" lvl="0" indent="0" algn="ctr">
                <a:lnSpc>
                  <a:spcPct val="90000"/>
                </a:lnSpc>
                <a:spcBef>
                  <a:spcPts val="0"/>
                </a:spcBef>
                <a:spcAft>
                  <a:spcPts val="0"/>
                </a:spcAft>
                <a:buSzPts val="1400"/>
                <a:buFont typeface="Arial"/>
                <a:buNone/>
              </a:pPr>
              <a:endParaRPr lang="es-CO" sz="1400" b="1" i="0" u="none" strike="noStrike" cap="none" dirty="0">
                <a:solidFill>
                  <a:schemeClr val="lt1"/>
                </a:solidFill>
                <a:latin typeface="Work Sans"/>
                <a:ea typeface="Work Sans"/>
                <a:cs typeface="Work Sans"/>
              </a:endParaRPr>
            </a:p>
          </p:txBody>
        </p:sp>
        <p:sp>
          <p:nvSpPr>
            <p:cNvPr id="5" name="Google Shape;215;p12">
              <a:extLst>
                <a:ext uri="{FF2B5EF4-FFF2-40B4-BE49-F238E27FC236}">
                  <a16:creationId xmlns:a16="http://schemas.microsoft.com/office/drawing/2014/main" id="{545A3504-25D5-CB3A-B571-9AF84072894C}"/>
                </a:ext>
              </a:extLst>
            </p:cNvPr>
            <p:cNvSpPr/>
            <p:nvPr/>
          </p:nvSpPr>
          <p:spPr>
            <a:xfrm>
              <a:off x="3010941" y="1372"/>
              <a:ext cx="2650719" cy="1590431"/>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6" name="Google Shape;216;p12">
              <a:extLst>
                <a:ext uri="{FF2B5EF4-FFF2-40B4-BE49-F238E27FC236}">
                  <a16:creationId xmlns:a16="http://schemas.microsoft.com/office/drawing/2014/main" id="{89398C84-20BD-454D-CD45-25E5DCF67E3D}"/>
                </a:ext>
              </a:extLst>
            </p:cNvPr>
            <p:cNvSpPr txBox="1"/>
            <p:nvPr/>
          </p:nvSpPr>
          <p:spPr>
            <a:xfrm>
              <a:off x="3010941" y="1372"/>
              <a:ext cx="2650719" cy="1590431"/>
            </a:xfrm>
            <a:prstGeom prst="rect">
              <a:avLst/>
            </a:prstGeom>
            <a:solidFill>
              <a:srgbClr val="38AA00"/>
            </a:solidFill>
            <a:ln>
              <a:noFill/>
            </a:ln>
          </p:spPr>
          <p:txBody>
            <a:bodyPr spcFirstLastPara="1" wrap="square" lIns="68575" tIns="68575" rIns="68575" bIns="68575" anchor="ctr" anchorCtr="0">
              <a:noAutofit/>
            </a:bodyPr>
            <a:lstStyle/>
            <a:p>
              <a:pPr algn="ctr"/>
              <a:r>
                <a:rPr lang="es-CO" b="1" dirty="0">
                  <a:solidFill>
                    <a:schemeClr val="lt1"/>
                  </a:solidFill>
                  <a:latin typeface="Work Sans"/>
                  <a:sym typeface="Work Sans"/>
                </a:rPr>
                <a:t>Su fecha de inicio de etapa productiva, 16/noviembre/ 2022  </a:t>
              </a:r>
              <a:endParaRPr lang="es-ES" b="1" dirty="0">
                <a:solidFill>
                  <a:schemeClr val="lt1"/>
                </a:solidFill>
                <a:latin typeface="Work Sans"/>
                <a:sym typeface="Work Sans"/>
              </a:endParaRPr>
            </a:p>
            <a:p>
              <a:pPr algn="ctr"/>
              <a:endParaRPr lang="es-CO" b="1" dirty="0">
                <a:solidFill>
                  <a:schemeClr val="lt1"/>
                </a:solidFill>
                <a:latin typeface="Work Sans"/>
                <a:sym typeface="Work Sans"/>
              </a:endParaRPr>
            </a:p>
            <a:p>
              <a:pPr algn="ctr"/>
              <a:r>
                <a:rPr lang="es-CO" b="1" dirty="0">
                  <a:solidFill>
                    <a:schemeClr val="lt1"/>
                  </a:solidFill>
                  <a:latin typeface="Work Sans"/>
                  <a:sym typeface="Work Sans"/>
                </a:rPr>
                <a:t>(10,5 meses después)</a:t>
              </a:r>
              <a:endParaRPr lang="es-ES" b="1" dirty="0">
                <a:solidFill>
                  <a:schemeClr val="lt1"/>
                </a:solidFill>
                <a:latin typeface="Work Sans"/>
              </a:endParaRPr>
            </a:p>
            <a:p>
              <a:pPr marL="0" marR="0" lvl="0" indent="0" algn="ctr">
                <a:lnSpc>
                  <a:spcPct val="90000"/>
                </a:lnSpc>
                <a:spcBef>
                  <a:spcPts val="0"/>
                </a:spcBef>
                <a:spcAft>
                  <a:spcPts val="0"/>
                </a:spcAft>
                <a:buSzPts val="1400"/>
                <a:buFont typeface="Arial"/>
                <a:buNone/>
              </a:pPr>
              <a:endParaRPr lang="es-CO" sz="1400" b="1" i="0" u="none" strike="noStrike" cap="none" dirty="0">
                <a:solidFill>
                  <a:schemeClr val="lt1"/>
                </a:solidFill>
                <a:latin typeface="Work Sans"/>
                <a:ea typeface="Work Sans"/>
                <a:cs typeface="Work Sans"/>
              </a:endParaRPr>
            </a:p>
          </p:txBody>
        </p:sp>
        <p:sp>
          <p:nvSpPr>
            <p:cNvPr id="7" name="Google Shape;217;p12">
              <a:extLst>
                <a:ext uri="{FF2B5EF4-FFF2-40B4-BE49-F238E27FC236}">
                  <a16:creationId xmlns:a16="http://schemas.microsoft.com/office/drawing/2014/main" id="{0E5DBB63-7608-930E-4ADD-8C3EC2D16BEB}"/>
                </a:ext>
              </a:extLst>
            </p:cNvPr>
            <p:cNvSpPr/>
            <p:nvPr/>
          </p:nvSpPr>
          <p:spPr>
            <a:xfrm>
              <a:off x="1553046" y="1856876"/>
              <a:ext cx="2650719" cy="1590431"/>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8" name="Google Shape;218;p12">
              <a:extLst>
                <a:ext uri="{FF2B5EF4-FFF2-40B4-BE49-F238E27FC236}">
                  <a16:creationId xmlns:a16="http://schemas.microsoft.com/office/drawing/2014/main" id="{990C5130-88A9-31A3-0066-142C2489CFEF}"/>
                </a:ext>
              </a:extLst>
            </p:cNvPr>
            <p:cNvSpPr txBox="1"/>
            <p:nvPr/>
          </p:nvSpPr>
          <p:spPr>
            <a:xfrm>
              <a:off x="1553046" y="1856876"/>
              <a:ext cx="2650719" cy="1590431"/>
            </a:xfrm>
            <a:prstGeom prst="rect">
              <a:avLst/>
            </a:prstGeom>
            <a:noFill/>
            <a:ln>
              <a:noFill/>
            </a:ln>
          </p:spPr>
          <p:txBody>
            <a:bodyPr spcFirstLastPara="1" wrap="square" lIns="68575" tIns="68575" rIns="68575" bIns="68575" anchor="ctr" anchorCtr="0">
              <a:noAutofit/>
            </a:bodyPr>
            <a:lstStyle/>
            <a:p>
              <a:pPr algn="ctr">
                <a:lnSpc>
                  <a:spcPct val="90000"/>
                </a:lnSpc>
                <a:buSzPts val="1400"/>
              </a:pPr>
              <a:r>
                <a:rPr lang="es-CO" sz="1400" b="1" i="0" u="none" strike="noStrike" cap="none" dirty="0">
                  <a:solidFill>
                    <a:schemeClr val="dk1"/>
                  </a:solidFill>
                  <a:latin typeface="Work Sans"/>
                  <a:ea typeface="Work Sans"/>
                  <a:cs typeface="Work Sans"/>
                  <a:sym typeface="Work Sans"/>
                </a:rPr>
                <a:t>Por reglamento vigente, acuerdo 007 del 2012 tiene hasta el</a:t>
              </a:r>
              <a:r>
                <a:rPr lang="es-CO" b="1" dirty="0">
                  <a:solidFill>
                    <a:schemeClr val="dk1"/>
                  </a:solidFill>
                  <a:latin typeface="Work Sans"/>
                  <a:ea typeface="Work Sans"/>
                  <a:cs typeface="Work Sans"/>
                  <a:sym typeface="Work Sans"/>
                </a:rPr>
                <a:t> </a:t>
              </a:r>
              <a:endParaRPr sz="1400" b="0" i="0" u="none" strike="noStrike" cap="none" dirty="0">
                <a:solidFill>
                  <a:schemeClr val="dk1"/>
                </a:solidFill>
                <a:latin typeface="Work Sans"/>
                <a:ea typeface="Work Sans"/>
                <a:cs typeface="Work Sans"/>
                <a:sym typeface="Work Sans"/>
              </a:endParaRPr>
            </a:p>
            <a:p>
              <a:pPr marL="0" marR="0" lvl="0" indent="0" algn="ctr" rtl="0">
                <a:lnSpc>
                  <a:spcPct val="90000"/>
                </a:lnSpc>
                <a:spcBef>
                  <a:spcPts val="630"/>
                </a:spcBef>
                <a:spcAft>
                  <a:spcPts val="0"/>
                </a:spcAft>
                <a:buClr>
                  <a:srgbClr val="000000"/>
                </a:buClr>
                <a:buSzPts val="1400"/>
                <a:buFont typeface="Arial"/>
                <a:buNone/>
              </a:pPr>
              <a:r>
                <a:rPr lang="es-CO" b="1" dirty="0">
                  <a:solidFill>
                    <a:schemeClr val="dk1"/>
                  </a:solidFill>
                  <a:latin typeface="Work Sans"/>
                  <a:ea typeface="Work Sans"/>
                  <a:cs typeface="Work Sans"/>
                  <a:sym typeface="Work Sans"/>
                </a:rPr>
                <a:t>16</a:t>
              </a:r>
              <a:r>
                <a:rPr lang="es-CO" sz="1400" b="1" i="0" u="none" strike="noStrike" cap="none" dirty="0">
                  <a:solidFill>
                    <a:schemeClr val="dk1"/>
                  </a:solidFill>
                  <a:latin typeface="Work Sans"/>
                  <a:ea typeface="Work Sans"/>
                  <a:cs typeface="Work Sans"/>
                  <a:sym typeface="Work Sans"/>
                </a:rPr>
                <a:t>/</a:t>
              </a:r>
              <a:r>
                <a:rPr lang="es-CO" b="1" dirty="0">
                  <a:solidFill>
                    <a:schemeClr val="dk1"/>
                  </a:solidFill>
                  <a:latin typeface="Work Sans"/>
                  <a:ea typeface="Work Sans"/>
                  <a:cs typeface="Work Sans"/>
                  <a:sym typeface="Work Sans"/>
                </a:rPr>
                <a:t>Nov</a:t>
              </a:r>
              <a:r>
                <a:rPr lang="es-CO" sz="1400" b="1" i="0" u="none" strike="noStrike" cap="none" dirty="0">
                  <a:solidFill>
                    <a:schemeClr val="dk1"/>
                  </a:solidFill>
                  <a:latin typeface="Work Sans"/>
                  <a:ea typeface="Work Sans"/>
                  <a:cs typeface="Work Sans"/>
                  <a:sym typeface="Work Sans"/>
                </a:rPr>
                <a:t>/</a:t>
              </a:r>
              <a:r>
                <a:rPr lang="es-CO" b="1" dirty="0">
                  <a:solidFill>
                    <a:schemeClr val="dk1"/>
                  </a:solidFill>
                  <a:latin typeface="Work Sans"/>
                  <a:ea typeface="Work Sans"/>
                  <a:cs typeface="Work Sans"/>
                  <a:sym typeface="Work Sans"/>
                </a:rPr>
                <a:t>2024,</a:t>
              </a:r>
              <a:r>
                <a:rPr lang="es-CO" sz="1400" b="1" i="0" u="none" strike="noStrike" cap="none" dirty="0">
                  <a:solidFill>
                    <a:schemeClr val="dk1"/>
                  </a:solidFill>
                  <a:latin typeface="Work Sans"/>
                  <a:ea typeface="Work Sans"/>
                  <a:cs typeface="Work Sans"/>
                  <a:sym typeface="Work Sans"/>
                </a:rPr>
                <a:t> sino es considerado deserción</a:t>
              </a:r>
              <a:endParaRPr sz="1400" b="0" i="0" u="none" strike="noStrike" cap="none" dirty="0">
                <a:solidFill>
                  <a:schemeClr val="dk1"/>
                </a:solidFill>
                <a:latin typeface="Work Sans"/>
                <a:ea typeface="Work Sans"/>
                <a:cs typeface="Work Sans"/>
                <a:sym typeface="Work Sans"/>
              </a:endParaRPr>
            </a:p>
          </p:txBody>
        </p:sp>
      </p:grpSp>
      <p:sp>
        <p:nvSpPr>
          <p:cNvPr id="10" name="Google Shape;210;p12">
            <a:extLst>
              <a:ext uri="{FF2B5EF4-FFF2-40B4-BE49-F238E27FC236}">
                <a16:creationId xmlns:a16="http://schemas.microsoft.com/office/drawing/2014/main" id="{D4115745-90B0-084D-2C9C-D9A6D3EF9D5E}"/>
              </a:ext>
            </a:extLst>
          </p:cNvPr>
          <p:cNvSpPr txBox="1"/>
          <p:nvPr/>
        </p:nvSpPr>
        <p:spPr>
          <a:xfrm>
            <a:off x="8519490" y="1800421"/>
            <a:ext cx="1594330"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2000" b="1">
                <a:solidFill>
                  <a:srgbClr val="38AA00"/>
                </a:solidFill>
                <a:latin typeface="Work Sans"/>
                <a:ea typeface="Work Sans"/>
                <a:cs typeface="Work Sans"/>
                <a:sym typeface="Work Sans"/>
              </a:rPr>
              <a:t>Técnicos</a:t>
            </a:r>
            <a:endParaRPr sz="2000" b="0" i="0" u="none" strike="noStrike" cap="none">
              <a:solidFill>
                <a:srgbClr val="38AA00"/>
              </a:solidFill>
              <a:latin typeface="Work Sans"/>
              <a:ea typeface="Work Sans"/>
              <a:cs typeface="Work Sans"/>
              <a:sym typeface="Work Sans"/>
            </a:endParaRPr>
          </a:p>
        </p:txBody>
      </p:sp>
      <p:sp>
        <p:nvSpPr>
          <p:cNvPr id="11" name="Google Shape;210;p12">
            <a:extLst>
              <a:ext uri="{FF2B5EF4-FFF2-40B4-BE49-F238E27FC236}">
                <a16:creationId xmlns:a16="http://schemas.microsoft.com/office/drawing/2014/main" id="{F01891B6-C2AF-6655-9094-100ACDCDF547}"/>
              </a:ext>
            </a:extLst>
          </p:cNvPr>
          <p:cNvSpPr txBox="1"/>
          <p:nvPr/>
        </p:nvSpPr>
        <p:spPr>
          <a:xfrm>
            <a:off x="2183569" y="1860160"/>
            <a:ext cx="1829694"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2000" b="1" dirty="0">
                <a:solidFill>
                  <a:srgbClr val="38AA00"/>
                </a:solidFill>
                <a:latin typeface="Work Sans"/>
                <a:ea typeface="Work Sans"/>
                <a:cs typeface="Work Sans"/>
                <a:sym typeface="Work Sans"/>
              </a:rPr>
              <a:t>Tecnólogos</a:t>
            </a:r>
            <a:endParaRPr sz="2000" b="0" i="0" u="none" strike="noStrike" cap="none" dirty="0">
              <a:solidFill>
                <a:srgbClr val="38AA00"/>
              </a:solidFill>
              <a:latin typeface="Work Sans"/>
              <a:ea typeface="Work Sans"/>
              <a:cs typeface="Work Sans"/>
              <a:sym typeface="Work Sans"/>
            </a:endParaRPr>
          </a:p>
        </p:txBody>
      </p:sp>
      <p:sp>
        <p:nvSpPr>
          <p:cNvPr id="12" name="CuadroTexto 11">
            <a:extLst>
              <a:ext uri="{FF2B5EF4-FFF2-40B4-BE49-F238E27FC236}">
                <a16:creationId xmlns:a16="http://schemas.microsoft.com/office/drawing/2014/main" id="{5D180B16-AD24-0570-8DBD-646621C834C1}"/>
              </a:ext>
            </a:extLst>
          </p:cNvPr>
          <p:cNvSpPr txBox="1"/>
          <p:nvPr/>
        </p:nvSpPr>
        <p:spPr>
          <a:xfrm>
            <a:off x="4619403" y="5572913"/>
            <a:ext cx="3070578" cy="954107"/>
          </a:xfrm>
          <a:prstGeom prst="rect">
            <a:avLst/>
          </a:prstGeom>
          <a:noFill/>
        </p:spPr>
        <p:txBody>
          <a:bodyPr wrap="square" lIns="91440" tIns="45720" rIns="91440" bIns="45720" rtlCol="0" anchor="t">
            <a:spAutoFit/>
          </a:bodyPr>
          <a:lstStyle/>
          <a:p>
            <a:pPr algn="ctr"/>
            <a:r>
              <a:rPr lang="es-CO" b="1" i="1" dirty="0">
                <a:latin typeface="Work Sans"/>
              </a:rPr>
              <a:t>El cálculo de este tiempo, debe hacerse de acuerdo a la duración estipulada en el diseño curricular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1C8AACE4-D016-81F3-4DE5-5E8CC40AD74F}"/>
            </a:ext>
          </a:extLst>
        </p:cNvPr>
        <p:cNvGrpSpPr/>
        <p:nvPr/>
      </p:nvGrpSpPr>
      <p:grpSpPr>
        <a:xfrm>
          <a:off x="0" y="0"/>
          <a:ext cx="0" cy="0"/>
          <a:chOff x="0" y="0"/>
          <a:chExt cx="0" cy="0"/>
        </a:xfrm>
      </p:grpSpPr>
      <p:pic>
        <p:nvPicPr>
          <p:cNvPr id="9" name="Imagen 8" descr="Imagen que contiene Texto&#10;&#10;Descripción generada automáticamente">
            <a:extLst>
              <a:ext uri="{FF2B5EF4-FFF2-40B4-BE49-F238E27FC236}">
                <a16:creationId xmlns:a16="http://schemas.microsoft.com/office/drawing/2014/main" id="{57AB133C-F51A-B74F-B661-15DAFFA2CFC6}"/>
              </a:ext>
            </a:extLst>
          </p:cNvPr>
          <p:cNvPicPr>
            <a:picLocks noChangeAspect="1"/>
          </p:cNvPicPr>
          <p:nvPr/>
        </p:nvPicPr>
        <p:blipFill>
          <a:blip r:embed="rId3"/>
          <a:stretch>
            <a:fillRect/>
          </a:stretch>
        </p:blipFill>
        <p:spPr>
          <a:xfrm>
            <a:off x="9454551" y="5866325"/>
            <a:ext cx="2743200" cy="991312"/>
          </a:xfrm>
          <a:prstGeom prst="rect">
            <a:avLst/>
          </a:prstGeom>
        </p:spPr>
      </p:pic>
      <p:sp>
        <p:nvSpPr>
          <p:cNvPr id="210" name="Google Shape;210;p12">
            <a:extLst>
              <a:ext uri="{FF2B5EF4-FFF2-40B4-BE49-F238E27FC236}">
                <a16:creationId xmlns:a16="http://schemas.microsoft.com/office/drawing/2014/main" id="{7A778C86-0188-B2ED-A13D-EBD108385BFA}"/>
              </a:ext>
            </a:extLst>
          </p:cNvPr>
          <p:cNvSpPr txBox="1"/>
          <p:nvPr/>
        </p:nvSpPr>
        <p:spPr>
          <a:xfrm>
            <a:off x="376444" y="263818"/>
            <a:ext cx="10891323" cy="12002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3600" b="1" i="0" u="none" strike="noStrike" cap="none" dirty="0">
                <a:solidFill>
                  <a:srgbClr val="FFFFFF"/>
                </a:solidFill>
                <a:latin typeface="Work Sans"/>
                <a:ea typeface="Work Sans"/>
                <a:cs typeface="Work Sans"/>
                <a:sym typeface="Work Sans"/>
              </a:rPr>
              <a:t>Ejemplos: Plazo máximo para Etapa productiva </a:t>
            </a:r>
          </a:p>
          <a:p>
            <a:pPr marL="0" marR="0" lvl="0" indent="0" algn="just" rtl="0">
              <a:lnSpc>
                <a:spcPct val="100000"/>
              </a:lnSpc>
              <a:spcBef>
                <a:spcPts val="0"/>
              </a:spcBef>
              <a:spcAft>
                <a:spcPts val="0"/>
              </a:spcAft>
              <a:buClr>
                <a:srgbClr val="000000"/>
              </a:buClr>
              <a:buSzPts val="1400"/>
              <a:buFont typeface="Arial"/>
              <a:buNone/>
            </a:pPr>
            <a:r>
              <a:rPr lang="es-CO" sz="3600" b="1" dirty="0">
                <a:solidFill>
                  <a:srgbClr val="FFFFFF"/>
                </a:solidFill>
                <a:latin typeface="Work Sans"/>
                <a:ea typeface="Work Sans"/>
                <a:cs typeface="Work Sans"/>
                <a:sym typeface="Work Sans"/>
              </a:rPr>
              <a:t>Hasta 2 años- Acuerdo 009 de 2024</a:t>
            </a:r>
            <a:endParaRPr sz="3600" b="0" i="0" u="none" strike="noStrike" cap="none" dirty="0">
              <a:solidFill>
                <a:srgbClr val="FFFFFF"/>
              </a:solidFill>
              <a:latin typeface="Work Sans"/>
              <a:ea typeface="Work Sans"/>
              <a:cs typeface="Work Sans"/>
              <a:sym typeface="Work Sans"/>
            </a:endParaRPr>
          </a:p>
        </p:txBody>
      </p:sp>
      <p:grpSp>
        <p:nvGrpSpPr>
          <p:cNvPr id="212" name="Google Shape;212;p12">
            <a:extLst>
              <a:ext uri="{FF2B5EF4-FFF2-40B4-BE49-F238E27FC236}">
                <a16:creationId xmlns:a16="http://schemas.microsoft.com/office/drawing/2014/main" id="{4040AC8E-FFAA-FAEB-3BBB-66E3123D7AA2}"/>
              </a:ext>
            </a:extLst>
          </p:cNvPr>
          <p:cNvGrpSpPr/>
          <p:nvPr/>
        </p:nvGrpSpPr>
        <p:grpSpPr>
          <a:xfrm>
            <a:off x="454665" y="2494305"/>
            <a:ext cx="5566510" cy="3445935"/>
            <a:chOff x="95150" y="1372"/>
            <a:chExt cx="5566510" cy="3445935"/>
          </a:xfrm>
        </p:grpSpPr>
        <p:sp>
          <p:nvSpPr>
            <p:cNvPr id="213" name="Google Shape;213;p12">
              <a:extLst>
                <a:ext uri="{FF2B5EF4-FFF2-40B4-BE49-F238E27FC236}">
                  <a16:creationId xmlns:a16="http://schemas.microsoft.com/office/drawing/2014/main" id="{89F1A42D-1BBA-B3D5-864D-73DF680EAE38}"/>
                </a:ext>
              </a:extLst>
            </p:cNvPr>
            <p:cNvSpPr/>
            <p:nvPr/>
          </p:nvSpPr>
          <p:spPr>
            <a:xfrm>
              <a:off x="95150" y="1372"/>
              <a:ext cx="2650719" cy="1590431"/>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4" name="Google Shape;214;p12">
              <a:extLst>
                <a:ext uri="{FF2B5EF4-FFF2-40B4-BE49-F238E27FC236}">
                  <a16:creationId xmlns:a16="http://schemas.microsoft.com/office/drawing/2014/main" id="{2C290904-C3C5-8A47-314D-90991AB8EB63}"/>
                </a:ext>
              </a:extLst>
            </p:cNvPr>
            <p:cNvSpPr txBox="1"/>
            <p:nvPr/>
          </p:nvSpPr>
          <p:spPr>
            <a:xfrm>
              <a:off x="95150" y="1372"/>
              <a:ext cx="2650719" cy="1590431"/>
            </a:xfrm>
            <a:prstGeom prst="rect">
              <a:avLst/>
            </a:prstGeom>
            <a:solidFill>
              <a:srgbClr val="002060"/>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CO" sz="1400" b="1" i="0" u="none" strike="noStrike" cap="none" dirty="0">
                  <a:solidFill>
                    <a:schemeClr val="lt1"/>
                  </a:solidFill>
                  <a:latin typeface="Work Sans"/>
                  <a:ea typeface="Work Sans"/>
                  <a:cs typeface="Work Sans"/>
                  <a:sym typeface="Work Sans"/>
                </a:rPr>
                <a:t>Un aprendiz con fecha inicio etapa lectiva, </a:t>
              </a:r>
              <a:r>
                <a:rPr lang="es-CO" b="1" dirty="0">
                  <a:solidFill>
                    <a:schemeClr val="lt1"/>
                  </a:solidFill>
                  <a:latin typeface="Work Sans"/>
                  <a:ea typeface="Work Sans"/>
                  <a:cs typeface="Work Sans"/>
                  <a:sym typeface="Work Sans"/>
                </a:rPr>
                <a:t>19</a:t>
              </a:r>
              <a:r>
                <a:rPr lang="es-CO" sz="1400" b="1" i="0" u="none" strike="noStrike" cap="none" dirty="0">
                  <a:solidFill>
                    <a:schemeClr val="lt1"/>
                  </a:solidFill>
                  <a:latin typeface="Work Sans"/>
                  <a:ea typeface="Work Sans"/>
                  <a:cs typeface="Work Sans"/>
                  <a:sym typeface="Work Sans"/>
                </a:rPr>
                <a:t>/Julio/2022</a:t>
              </a:r>
              <a:endParaRPr sz="1400" b="0" i="0" u="none" strike="noStrike" cap="none" dirty="0">
                <a:solidFill>
                  <a:schemeClr val="lt1"/>
                </a:solidFill>
                <a:latin typeface="Work Sans"/>
                <a:ea typeface="Work Sans"/>
                <a:cs typeface="Work Sans"/>
                <a:sym typeface="Work Sans"/>
              </a:endParaRPr>
            </a:p>
          </p:txBody>
        </p:sp>
        <p:sp>
          <p:nvSpPr>
            <p:cNvPr id="215" name="Google Shape;215;p12">
              <a:extLst>
                <a:ext uri="{FF2B5EF4-FFF2-40B4-BE49-F238E27FC236}">
                  <a16:creationId xmlns:a16="http://schemas.microsoft.com/office/drawing/2014/main" id="{17A81054-3A22-4AB0-F174-3E7FF3AB7055}"/>
                </a:ext>
              </a:extLst>
            </p:cNvPr>
            <p:cNvSpPr/>
            <p:nvPr/>
          </p:nvSpPr>
          <p:spPr>
            <a:xfrm>
              <a:off x="3010941" y="1372"/>
              <a:ext cx="2650719" cy="1590431"/>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6" name="Google Shape;216;p12">
              <a:extLst>
                <a:ext uri="{FF2B5EF4-FFF2-40B4-BE49-F238E27FC236}">
                  <a16:creationId xmlns:a16="http://schemas.microsoft.com/office/drawing/2014/main" id="{6AE68F0C-F9CB-056F-8781-CA50DB3AE558}"/>
                </a:ext>
              </a:extLst>
            </p:cNvPr>
            <p:cNvSpPr txBox="1"/>
            <p:nvPr/>
          </p:nvSpPr>
          <p:spPr>
            <a:xfrm>
              <a:off x="3010941" y="1372"/>
              <a:ext cx="2650719" cy="1590431"/>
            </a:xfrm>
            <a:prstGeom prst="rect">
              <a:avLst/>
            </a:prstGeom>
            <a:solidFill>
              <a:srgbClr val="38AA00"/>
            </a:solidFill>
            <a:ln>
              <a:noFill/>
            </a:ln>
          </p:spPr>
          <p:txBody>
            <a:bodyPr spcFirstLastPara="1" wrap="square" lIns="68575" tIns="68575" rIns="68575" bIns="68575" anchor="ctr" anchorCtr="0">
              <a:noAutofit/>
            </a:bodyPr>
            <a:lstStyle/>
            <a:p>
              <a:pPr algn="ctr">
                <a:lnSpc>
                  <a:spcPct val="90000"/>
                </a:lnSpc>
                <a:buSzPts val="1400"/>
              </a:pPr>
              <a:r>
                <a:rPr lang="es-CO" sz="1400" b="1" i="0" u="none" strike="noStrike" cap="none" dirty="0">
                  <a:solidFill>
                    <a:schemeClr val="lt1"/>
                  </a:solidFill>
                  <a:latin typeface="Work Sans"/>
                  <a:ea typeface="Work Sans"/>
                  <a:cs typeface="Work Sans"/>
                  <a:sym typeface="Work Sans"/>
                </a:rPr>
                <a:t>Su fecha de inicio de etapa productiva, 18/Enero/ 2024</a:t>
              </a:r>
              <a:endParaRPr lang="en-US" dirty="0">
                <a:solidFill>
                  <a:schemeClr val="lt1"/>
                </a:solidFill>
                <a:latin typeface="Work Sans"/>
                <a:ea typeface="Work Sans"/>
                <a:cs typeface="Work Sans"/>
                <a:sym typeface="Work Sans"/>
              </a:endParaRPr>
            </a:p>
            <a:p>
              <a:pPr algn="ctr">
                <a:lnSpc>
                  <a:spcPct val="90000"/>
                </a:lnSpc>
                <a:buSzPts val="1400"/>
              </a:pPr>
              <a:r>
                <a:rPr lang="es-CO" b="1" dirty="0">
                  <a:solidFill>
                    <a:schemeClr val="lt1"/>
                  </a:solidFill>
                  <a:latin typeface="Work Sans"/>
                  <a:ea typeface="Work Sans"/>
                  <a:cs typeface="Work Sans"/>
                  <a:sym typeface="Work Sans"/>
                </a:rPr>
                <a:t>      </a:t>
              </a:r>
              <a:endParaRPr lang="en-US" dirty="0">
                <a:solidFill>
                  <a:schemeClr val="lt1"/>
                </a:solidFill>
                <a:latin typeface="Work Sans"/>
                <a:ea typeface="Work Sans"/>
                <a:cs typeface="Work Sans"/>
              </a:endParaRPr>
            </a:p>
            <a:p>
              <a:pPr marL="0" marR="0" lvl="0" indent="0" algn="ctr">
                <a:lnSpc>
                  <a:spcPct val="90000"/>
                </a:lnSpc>
                <a:spcBef>
                  <a:spcPts val="0"/>
                </a:spcBef>
                <a:spcAft>
                  <a:spcPts val="0"/>
                </a:spcAft>
                <a:buSzPts val="1400"/>
                <a:buFont typeface="Arial"/>
                <a:buNone/>
              </a:pPr>
              <a:r>
                <a:rPr lang="es-CO" sz="1400" b="1" i="0" u="none" strike="noStrike" cap="none" dirty="0">
                  <a:solidFill>
                    <a:schemeClr val="lt1"/>
                  </a:solidFill>
                  <a:latin typeface="Work Sans"/>
                  <a:ea typeface="Work Sans"/>
                  <a:cs typeface="Work Sans"/>
                  <a:sym typeface="Work Sans"/>
                </a:rPr>
                <a:t>(18 meses después)</a:t>
              </a:r>
              <a:endParaRPr sz="1400" b="0" i="0" u="none" strike="noStrike" cap="none" dirty="0">
                <a:solidFill>
                  <a:schemeClr val="lt1"/>
                </a:solidFill>
                <a:latin typeface="Work Sans"/>
                <a:ea typeface="Work Sans"/>
                <a:cs typeface="Work Sans"/>
              </a:endParaRPr>
            </a:p>
          </p:txBody>
        </p:sp>
        <p:sp>
          <p:nvSpPr>
            <p:cNvPr id="217" name="Google Shape;217;p12">
              <a:extLst>
                <a:ext uri="{FF2B5EF4-FFF2-40B4-BE49-F238E27FC236}">
                  <a16:creationId xmlns:a16="http://schemas.microsoft.com/office/drawing/2014/main" id="{E4125281-81D0-3332-028E-D8E435602C26}"/>
                </a:ext>
              </a:extLst>
            </p:cNvPr>
            <p:cNvSpPr/>
            <p:nvPr/>
          </p:nvSpPr>
          <p:spPr>
            <a:xfrm>
              <a:off x="1553046" y="1856876"/>
              <a:ext cx="2650719" cy="1590431"/>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218" name="Google Shape;218;p12">
              <a:extLst>
                <a:ext uri="{FF2B5EF4-FFF2-40B4-BE49-F238E27FC236}">
                  <a16:creationId xmlns:a16="http://schemas.microsoft.com/office/drawing/2014/main" id="{971C0577-22B6-2BC1-B588-30A3E452A984}"/>
                </a:ext>
              </a:extLst>
            </p:cNvPr>
            <p:cNvSpPr txBox="1"/>
            <p:nvPr/>
          </p:nvSpPr>
          <p:spPr>
            <a:xfrm>
              <a:off x="1553046" y="1856876"/>
              <a:ext cx="2650719" cy="1590431"/>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CO" sz="1400" b="1" i="0" u="none" strike="noStrike" cap="none" dirty="0">
                  <a:solidFill>
                    <a:schemeClr val="dk1"/>
                  </a:solidFill>
                  <a:latin typeface="Work Sans"/>
                  <a:ea typeface="Work Sans"/>
                  <a:cs typeface="Work Sans"/>
                  <a:sym typeface="Work Sans"/>
                </a:rPr>
                <a:t>Por reglamento vigente, acuerdo 007 del 2012 tiene hasta el </a:t>
              </a:r>
              <a:endParaRPr sz="1400" b="0" i="0" u="none" strike="noStrike" cap="none" dirty="0">
                <a:solidFill>
                  <a:schemeClr val="dk1"/>
                </a:solidFill>
                <a:latin typeface="Work Sans"/>
                <a:ea typeface="Work Sans"/>
                <a:cs typeface="Work Sans"/>
                <a:sym typeface="Work Sans"/>
              </a:endParaRPr>
            </a:p>
            <a:p>
              <a:pPr marL="0" marR="0" lvl="0" indent="0" algn="ctr" rtl="0">
                <a:lnSpc>
                  <a:spcPct val="90000"/>
                </a:lnSpc>
                <a:spcBef>
                  <a:spcPts val="630"/>
                </a:spcBef>
                <a:spcAft>
                  <a:spcPts val="0"/>
                </a:spcAft>
                <a:buClr>
                  <a:srgbClr val="000000"/>
                </a:buClr>
                <a:buSzPts val="1400"/>
                <a:buFont typeface="Arial"/>
                <a:buNone/>
              </a:pPr>
              <a:r>
                <a:rPr lang="es-CO" b="1" dirty="0">
                  <a:solidFill>
                    <a:schemeClr val="dk1"/>
                  </a:solidFill>
                  <a:latin typeface="Work Sans"/>
                  <a:ea typeface="Work Sans"/>
                  <a:cs typeface="Work Sans"/>
                  <a:sym typeface="Work Sans"/>
                </a:rPr>
                <a:t>18</a:t>
              </a:r>
              <a:r>
                <a:rPr lang="es-CO" sz="1400" b="1" i="0" u="none" strike="noStrike" cap="none" dirty="0">
                  <a:solidFill>
                    <a:schemeClr val="dk1"/>
                  </a:solidFill>
                  <a:latin typeface="Work Sans"/>
                  <a:ea typeface="Work Sans"/>
                  <a:cs typeface="Work Sans"/>
                  <a:sym typeface="Work Sans"/>
                </a:rPr>
                <a:t>/Ene/2026, sino es considerado deserción</a:t>
              </a:r>
              <a:endParaRPr sz="1400" b="0" i="0" u="none" strike="noStrike" cap="none" dirty="0">
                <a:solidFill>
                  <a:schemeClr val="dk1"/>
                </a:solidFill>
                <a:latin typeface="Work Sans"/>
                <a:ea typeface="Work Sans"/>
                <a:cs typeface="Work Sans"/>
                <a:sym typeface="Work Sans"/>
              </a:endParaRPr>
            </a:p>
          </p:txBody>
        </p:sp>
      </p:grpSp>
      <p:pic>
        <p:nvPicPr>
          <p:cNvPr id="219" name="Google Shape;219;p12">
            <a:extLst>
              <a:ext uri="{FF2B5EF4-FFF2-40B4-BE49-F238E27FC236}">
                <a16:creationId xmlns:a16="http://schemas.microsoft.com/office/drawing/2014/main" id="{9C5593F2-42DE-BEE6-3DB2-99710DDFA9EA}"/>
              </a:ext>
            </a:extLst>
          </p:cNvPr>
          <p:cNvPicPr preferRelativeResize="0"/>
          <p:nvPr/>
        </p:nvPicPr>
        <p:blipFill rotWithShape="1">
          <a:blip r:embed="rId4">
            <a:alphaModFix/>
          </a:blip>
          <a:srcRect/>
          <a:stretch/>
        </p:blipFill>
        <p:spPr>
          <a:xfrm>
            <a:off x="5264293" y="4447976"/>
            <a:ext cx="1782207" cy="847188"/>
          </a:xfrm>
          <a:prstGeom prst="rect">
            <a:avLst/>
          </a:prstGeom>
          <a:noFill/>
          <a:ln>
            <a:noFill/>
          </a:ln>
        </p:spPr>
      </p:pic>
      <p:sp>
        <p:nvSpPr>
          <p:cNvPr id="220" name="Google Shape;220;p12">
            <a:extLst>
              <a:ext uri="{FF2B5EF4-FFF2-40B4-BE49-F238E27FC236}">
                <a16:creationId xmlns:a16="http://schemas.microsoft.com/office/drawing/2014/main" id="{3CC8B566-F003-FB2F-06BB-1637EDB5E496}"/>
              </a:ext>
            </a:extLst>
          </p:cNvPr>
          <p:cNvSpPr/>
          <p:nvPr/>
        </p:nvSpPr>
        <p:spPr>
          <a:xfrm>
            <a:off x="500856" y="1799384"/>
            <a:ext cx="613775" cy="519658"/>
          </a:xfrm>
          <a:prstGeom prst="roundRect">
            <a:avLst>
              <a:gd name="adj" fmla="val 16667"/>
            </a:avLst>
          </a:prstGeom>
          <a:solidFill>
            <a:srgbClr val="38AA00"/>
          </a:solidFill>
          <a:ln w="12700" cap="flat" cmpd="sng">
            <a:solidFill>
              <a:srgbClr val="38AA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12">
            <a:extLst>
              <a:ext uri="{FF2B5EF4-FFF2-40B4-BE49-F238E27FC236}">
                <a16:creationId xmlns:a16="http://schemas.microsoft.com/office/drawing/2014/main" id="{8B1BBA2C-2511-2522-72EF-13F6C56C4781}"/>
              </a:ext>
            </a:extLst>
          </p:cNvPr>
          <p:cNvSpPr txBox="1"/>
          <p:nvPr/>
        </p:nvSpPr>
        <p:spPr>
          <a:xfrm>
            <a:off x="677778" y="1801690"/>
            <a:ext cx="27453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0" i="0" u="none" strike="noStrike" cap="none">
                <a:solidFill>
                  <a:srgbClr val="000000"/>
                </a:solidFill>
                <a:latin typeface="Work Sans"/>
                <a:ea typeface="Work Sans"/>
                <a:cs typeface="Work Sans"/>
                <a:sym typeface="Work Sans"/>
              </a:rPr>
              <a:t>4</a:t>
            </a:r>
            <a:endParaRPr sz="1400" b="0" i="0" u="none" strike="noStrike" cap="none">
              <a:solidFill>
                <a:srgbClr val="000000"/>
              </a:solidFill>
              <a:latin typeface="Work Sans"/>
              <a:ea typeface="Work Sans"/>
              <a:cs typeface="Work Sans"/>
              <a:sym typeface="Work Sans"/>
            </a:endParaRPr>
          </a:p>
        </p:txBody>
      </p:sp>
      <p:grpSp>
        <p:nvGrpSpPr>
          <p:cNvPr id="2" name="Google Shape;212;p12">
            <a:extLst>
              <a:ext uri="{FF2B5EF4-FFF2-40B4-BE49-F238E27FC236}">
                <a16:creationId xmlns:a16="http://schemas.microsoft.com/office/drawing/2014/main" id="{840EC9BB-3FE7-F740-088D-95ACB40A587A}"/>
              </a:ext>
            </a:extLst>
          </p:cNvPr>
          <p:cNvGrpSpPr/>
          <p:nvPr/>
        </p:nvGrpSpPr>
        <p:grpSpPr>
          <a:xfrm>
            <a:off x="6300222" y="2494306"/>
            <a:ext cx="5566510" cy="3445935"/>
            <a:chOff x="95150" y="1372"/>
            <a:chExt cx="5566510" cy="3445935"/>
          </a:xfrm>
        </p:grpSpPr>
        <p:sp>
          <p:nvSpPr>
            <p:cNvPr id="3" name="Google Shape;213;p12">
              <a:extLst>
                <a:ext uri="{FF2B5EF4-FFF2-40B4-BE49-F238E27FC236}">
                  <a16:creationId xmlns:a16="http://schemas.microsoft.com/office/drawing/2014/main" id="{3C2105B0-9372-130E-69F7-FC9E20475A64}"/>
                </a:ext>
              </a:extLst>
            </p:cNvPr>
            <p:cNvSpPr/>
            <p:nvPr/>
          </p:nvSpPr>
          <p:spPr>
            <a:xfrm>
              <a:off x="95150" y="1372"/>
              <a:ext cx="2650719" cy="1590431"/>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4" name="Google Shape;214;p12">
              <a:extLst>
                <a:ext uri="{FF2B5EF4-FFF2-40B4-BE49-F238E27FC236}">
                  <a16:creationId xmlns:a16="http://schemas.microsoft.com/office/drawing/2014/main" id="{DECF581E-1A89-EE7B-A7D8-72258C077CD9}"/>
                </a:ext>
              </a:extLst>
            </p:cNvPr>
            <p:cNvSpPr txBox="1"/>
            <p:nvPr/>
          </p:nvSpPr>
          <p:spPr>
            <a:xfrm>
              <a:off x="95150" y="1372"/>
              <a:ext cx="2650719" cy="1590431"/>
            </a:xfrm>
            <a:prstGeom prst="rect">
              <a:avLst/>
            </a:prstGeom>
            <a:solidFill>
              <a:srgbClr val="002060"/>
            </a:solidFill>
            <a:ln>
              <a:noFill/>
            </a:ln>
          </p:spPr>
          <p:txBody>
            <a:bodyPr spcFirstLastPara="1" wrap="square" lIns="76200" tIns="76200" rIns="76200" bIns="76200" anchor="ctr" anchorCtr="0">
              <a:noAutofit/>
            </a:bodyPr>
            <a:lstStyle/>
            <a:p>
              <a:pPr algn="ctr"/>
              <a:r>
                <a:rPr lang="es-CO" b="1" dirty="0">
                  <a:solidFill>
                    <a:schemeClr val="lt1"/>
                  </a:solidFill>
                  <a:latin typeface="Work Sans"/>
                  <a:sym typeface="Work Sans"/>
                </a:rPr>
                <a:t>Un aprendiz con fecha inicio etapa lectiva, 01/enero/2022</a:t>
              </a:r>
              <a:endParaRPr lang="es-ES" b="1" dirty="0">
                <a:solidFill>
                  <a:schemeClr val="lt1"/>
                </a:solidFill>
                <a:latin typeface="Work Sans"/>
              </a:endParaRPr>
            </a:p>
            <a:p>
              <a:pPr marL="0" marR="0" lvl="0" indent="0" algn="ctr">
                <a:lnSpc>
                  <a:spcPct val="90000"/>
                </a:lnSpc>
                <a:spcBef>
                  <a:spcPts val="0"/>
                </a:spcBef>
                <a:spcAft>
                  <a:spcPts val="0"/>
                </a:spcAft>
                <a:buSzPts val="1400"/>
                <a:buFont typeface="Arial"/>
                <a:buNone/>
              </a:pPr>
              <a:endParaRPr lang="es-CO" sz="1400" b="1" i="0" u="none" strike="noStrike" cap="none" dirty="0">
                <a:solidFill>
                  <a:schemeClr val="lt1"/>
                </a:solidFill>
                <a:latin typeface="Work Sans"/>
                <a:ea typeface="Work Sans"/>
                <a:cs typeface="Work Sans"/>
              </a:endParaRPr>
            </a:p>
          </p:txBody>
        </p:sp>
        <p:sp>
          <p:nvSpPr>
            <p:cNvPr id="5" name="Google Shape;215;p12">
              <a:extLst>
                <a:ext uri="{FF2B5EF4-FFF2-40B4-BE49-F238E27FC236}">
                  <a16:creationId xmlns:a16="http://schemas.microsoft.com/office/drawing/2014/main" id="{B8643A1B-1F84-3476-D684-21037979B628}"/>
                </a:ext>
              </a:extLst>
            </p:cNvPr>
            <p:cNvSpPr/>
            <p:nvPr/>
          </p:nvSpPr>
          <p:spPr>
            <a:xfrm>
              <a:off x="3010941" y="1372"/>
              <a:ext cx="2650719" cy="1590431"/>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6" name="Google Shape;216;p12">
              <a:extLst>
                <a:ext uri="{FF2B5EF4-FFF2-40B4-BE49-F238E27FC236}">
                  <a16:creationId xmlns:a16="http://schemas.microsoft.com/office/drawing/2014/main" id="{210EE225-DF68-A3FE-49E8-318C270B7DAB}"/>
                </a:ext>
              </a:extLst>
            </p:cNvPr>
            <p:cNvSpPr txBox="1"/>
            <p:nvPr/>
          </p:nvSpPr>
          <p:spPr>
            <a:xfrm>
              <a:off x="3010941" y="1372"/>
              <a:ext cx="2650719" cy="1590431"/>
            </a:xfrm>
            <a:prstGeom prst="rect">
              <a:avLst/>
            </a:prstGeom>
            <a:solidFill>
              <a:srgbClr val="38AA00"/>
            </a:solidFill>
            <a:ln>
              <a:noFill/>
            </a:ln>
          </p:spPr>
          <p:txBody>
            <a:bodyPr spcFirstLastPara="1" wrap="square" lIns="68575" tIns="68575" rIns="68575" bIns="68575" anchor="ctr" anchorCtr="0">
              <a:noAutofit/>
            </a:bodyPr>
            <a:lstStyle/>
            <a:p>
              <a:pPr algn="ctr"/>
              <a:r>
                <a:rPr lang="es-CO" b="1" dirty="0">
                  <a:solidFill>
                    <a:schemeClr val="lt1"/>
                  </a:solidFill>
                  <a:latin typeface="Work Sans"/>
                  <a:sym typeface="Work Sans"/>
                </a:rPr>
                <a:t>Su fecha de inicio de etapa productiva, 16/noviembre/ 2022  </a:t>
              </a:r>
              <a:endParaRPr lang="es-ES" b="1" dirty="0">
                <a:solidFill>
                  <a:schemeClr val="lt1"/>
                </a:solidFill>
                <a:latin typeface="Work Sans"/>
                <a:sym typeface="Work Sans"/>
              </a:endParaRPr>
            </a:p>
            <a:p>
              <a:pPr algn="ctr"/>
              <a:endParaRPr lang="es-CO" b="1" dirty="0">
                <a:solidFill>
                  <a:schemeClr val="lt1"/>
                </a:solidFill>
                <a:latin typeface="Work Sans"/>
                <a:sym typeface="Work Sans"/>
              </a:endParaRPr>
            </a:p>
            <a:p>
              <a:pPr algn="ctr"/>
              <a:r>
                <a:rPr lang="es-CO" b="1" dirty="0">
                  <a:solidFill>
                    <a:schemeClr val="lt1"/>
                  </a:solidFill>
                  <a:latin typeface="Work Sans"/>
                  <a:sym typeface="Work Sans"/>
                </a:rPr>
                <a:t>(10,5 meses después)</a:t>
              </a:r>
              <a:endParaRPr lang="es-ES" b="1" dirty="0">
                <a:solidFill>
                  <a:schemeClr val="lt1"/>
                </a:solidFill>
                <a:latin typeface="Work Sans"/>
              </a:endParaRPr>
            </a:p>
            <a:p>
              <a:pPr marL="0" marR="0" lvl="0" indent="0" algn="ctr">
                <a:lnSpc>
                  <a:spcPct val="90000"/>
                </a:lnSpc>
                <a:spcBef>
                  <a:spcPts val="0"/>
                </a:spcBef>
                <a:spcAft>
                  <a:spcPts val="0"/>
                </a:spcAft>
                <a:buSzPts val="1400"/>
                <a:buFont typeface="Arial"/>
                <a:buNone/>
              </a:pPr>
              <a:endParaRPr lang="es-CO" sz="1400" b="1" i="0" u="none" strike="noStrike" cap="none" dirty="0">
                <a:solidFill>
                  <a:schemeClr val="lt1"/>
                </a:solidFill>
                <a:latin typeface="Work Sans"/>
                <a:ea typeface="Work Sans"/>
                <a:cs typeface="Work Sans"/>
              </a:endParaRPr>
            </a:p>
          </p:txBody>
        </p:sp>
        <p:sp>
          <p:nvSpPr>
            <p:cNvPr id="7" name="Google Shape;217;p12">
              <a:extLst>
                <a:ext uri="{FF2B5EF4-FFF2-40B4-BE49-F238E27FC236}">
                  <a16:creationId xmlns:a16="http://schemas.microsoft.com/office/drawing/2014/main" id="{C77488E9-F72A-E08F-E214-666DCD555BA8}"/>
                </a:ext>
              </a:extLst>
            </p:cNvPr>
            <p:cNvSpPr/>
            <p:nvPr/>
          </p:nvSpPr>
          <p:spPr>
            <a:xfrm>
              <a:off x="1553046" y="1856876"/>
              <a:ext cx="2650719" cy="1590431"/>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Work Sans"/>
                <a:ea typeface="Work Sans"/>
                <a:cs typeface="Work Sans"/>
                <a:sym typeface="Work Sans"/>
              </a:endParaRPr>
            </a:p>
          </p:txBody>
        </p:sp>
        <p:sp>
          <p:nvSpPr>
            <p:cNvPr id="8" name="Google Shape;218;p12">
              <a:extLst>
                <a:ext uri="{FF2B5EF4-FFF2-40B4-BE49-F238E27FC236}">
                  <a16:creationId xmlns:a16="http://schemas.microsoft.com/office/drawing/2014/main" id="{F2B6FA13-9626-973B-6F1C-AA6AE1D2DFC9}"/>
                </a:ext>
              </a:extLst>
            </p:cNvPr>
            <p:cNvSpPr txBox="1"/>
            <p:nvPr/>
          </p:nvSpPr>
          <p:spPr>
            <a:xfrm>
              <a:off x="1553046" y="1856876"/>
              <a:ext cx="2650719" cy="1590431"/>
            </a:xfrm>
            <a:prstGeom prst="rect">
              <a:avLst/>
            </a:prstGeom>
            <a:noFill/>
            <a:ln>
              <a:noFill/>
            </a:ln>
          </p:spPr>
          <p:txBody>
            <a:bodyPr spcFirstLastPara="1" wrap="square" lIns="68575" tIns="68575" rIns="68575" bIns="68575" anchor="ctr" anchorCtr="0">
              <a:noAutofit/>
            </a:bodyPr>
            <a:lstStyle/>
            <a:p>
              <a:pPr algn="ctr">
                <a:lnSpc>
                  <a:spcPct val="90000"/>
                </a:lnSpc>
                <a:buSzPts val="1400"/>
              </a:pPr>
              <a:r>
                <a:rPr lang="es-CO" sz="1400" b="1" i="0" u="none" strike="noStrike" cap="none" dirty="0">
                  <a:solidFill>
                    <a:schemeClr val="dk1"/>
                  </a:solidFill>
                  <a:latin typeface="Work Sans"/>
                  <a:ea typeface="Work Sans"/>
                  <a:cs typeface="Work Sans"/>
                  <a:sym typeface="Work Sans"/>
                </a:rPr>
                <a:t>Por reglamento vigente, acuerdo 007 del 2012 tiene hasta el</a:t>
              </a:r>
              <a:r>
                <a:rPr lang="es-CO" b="1" dirty="0">
                  <a:solidFill>
                    <a:schemeClr val="dk1"/>
                  </a:solidFill>
                  <a:latin typeface="Work Sans"/>
                  <a:ea typeface="Work Sans"/>
                  <a:cs typeface="Work Sans"/>
                  <a:sym typeface="Work Sans"/>
                </a:rPr>
                <a:t> </a:t>
              </a:r>
              <a:endParaRPr sz="1400" b="0" i="0" u="none" strike="noStrike" cap="none" dirty="0">
                <a:solidFill>
                  <a:schemeClr val="dk1"/>
                </a:solidFill>
                <a:latin typeface="Work Sans"/>
                <a:ea typeface="Work Sans"/>
                <a:cs typeface="Work Sans"/>
                <a:sym typeface="Work Sans"/>
              </a:endParaRPr>
            </a:p>
            <a:p>
              <a:pPr marL="0" marR="0" lvl="0" indent="0" algn="ctr" rtl="0">
                <a:lnSpc>
                  <a:spcPct val="90000"/>
                </a:lnSpc>
                <a:spcBef>
                  <a:spcPts val="630"/>
                </a:spcBef>
                <a:spcAft>
                  <a:spcPts val="0"/>
                </a:spcAft>
                <a:buClr>
                  <a:srgbClr val="000000"/>
                </a:buClr>
                <a:buSzPts val="1400"/>
                <a:buFont typeface="Arial"/>
                <a:buNone/>
              </a:pPr>
              <a:r>
                <a:rPr lang="es-CO" b="1" dirty="0">
                  <a:solidFill>
                    <a:schemeClr val="dk1"/>
                  </a:solidFill>
                  <a:latin typeface="Work Sans"/>
                  <a:ea typeface="Work Sans"/>
                  <a:cs typeface="Work Sans"/>
                  <a:sym typeface="Work Sans"/>
                </a:rPr>
                <a:t>16</a:t>
              </a:r>
              <a:r>
                <a:rPr lang="es-CO" sz="1400" b="1" i="0" u="none" strike="noStrike" cap="none" dirty="0">
                  <a:solidFill>
                    <a:schemeClr val="dk1"/>
                  </a:solidFill>
                  <a:latin typeface="Work Sans"/>
                  <a:ea typeface="Work Sans"/>
                  <a:cs typeface="Work Sans"/>
                  <a:sym typeface="Work Sans"/>
                </a:rPr>
                <a:t>/</a:t>
              </a:r>
              <a:r>
                <a:rPr lang="es-CO" b="1" dirty="0">
                  <a:solidFill>
                    <a:schemeClr val="dk1"/>
                  </a:solidFill>
                  <a:latin typeface="Work Sans"/>
                  <a:ea typeface="Work Sans"/>
                  <a:cs typeface="Work Sans"/>
                  <a:sym typeface="Work Sans"/>
                </a:rPr>
                <a:t>Nov</a:t>
              </a:r>
              <a:r>
                <a:rPr lang="es-CO" sz="1400" b="1" i="0" u="none" strike="noStrike" cap="none" dirty="0">
                  <a:solidFill>
                    <a:schemeClr val="dk1"/>
                  </a:solidFill>
                  <a:latin typeface="Work Sans"/>
                  <a:ea typeface="Work Sans"/>
                  <a:cs typeface="Work Sans"/>
                  <a:sym typeface="Work Sans"/>
                </a:rPr>
                <a:t>/</a:t>
              </a:r>
              <a:r>
                <a:rPr lang="es-CO" b="1" dirty="0">
                  <a:solidFill>
                    <a:schemeClr val="dk1"/>
                  </a:solidFill>
                  <a:latin typeface="Work Sans"/>
                  <a:ea typeface="Work Sans"/>
                  <a:cs typeface="Work Sans"/>
                  <a:sym typeface="Work Sans"/>
                </a:rPr>
                <a:t>2024,</a:t>
              </a:r>
              <a:r>
                <a:rPr lang="es-CO" sz="1400" b="1" i="0" u="none" strike="noStrike" cap="none" dirty="0">
                  <a:solidFill>
                    <a:schemeClr val="dk1"/>
                  </a:solidFill>
                  <a:latin typeface="Work Sans"/>
                  <a:ea typeface="Work Sans"/>
                  <a:cs typeface="Work Sans"/>
                  <a:sym typeface="Work Sans"/>
                </a:rPr>
                <a:t> sino es considerado deserción</a:t>
              </a:r>
              <a:endParaRPr sz="1400" b="0" i="0" u="none" strike="noStrike" cap="none" dirty="0">
                <a:solidFill>
                  <a:schemeClr val="dk1"/>
                </a:solidFill>
                <a:latin typeface="Work Sans"/>
                <a:ea typeface="Work Sans"/>
                <a:cs typeface="Work Sans"/>
                <a:sym typeface="Work Sans"/>
              </a:endParaRPr>
            </a:p>
          </p:txBody>
        </p:sp>
      </p:grpSp>
      <p:sp>
        <p:nvSpPr>
          <p:cNvPr id="10" name="Google Shape;210;p12">
            <a:extLst>
              <a:ext uri="{FF2B5EF4-FFF2-40B4-BE49-F238E27FC236}">
                <a16:creationId xmlns:a16="http://schemas.microsoft.com/office/drawing/2014/main" id="{5578B6B0-0637-AFF2-6837-1FFA485852BA}"/>
              </a:ext>
            </a:extLst>
          </p:cNvPr>
          <p:cNvSpPr txBox="1"/>
          <p:nvPr/>
        </p:nvSpPr>
        <p:spPr>
          <a:xfrm>
            <a:off x="8519490" y="1800421"/>
            <a:ext cx="1594330"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2000" b="1">
                <a:solidFill>
                  <a:srgbClr val="38AA00"/>
                </a:solidFill>
                <a:latin typeface="Work Sans"/>
                <a:ea typeface="Work Sans"/>
                <a:cs typeface="Work Sans"/>
                <a:sym typeface="Work Sans"/>
              </a:rPr>
              <a:t>Técnicos</a:t>
            </a:r>
            <a:endParaRPr sz="2000" b="0" i="0" u="none" strike="noStrike" cap="none">
              <a:solidFill>
                <a:srgbClr val="38AA00"/>
              </a:solidFill>
              <a:latin typeface="Work Sans"/>
              <a:ea typeface="Work Sans"/>
              <a:cs typeface="Work Sans"/>
              <a:sym typeface="Work Sans"/>
            </a:endParaRPr>
          </a:p>
        </p:txBody>
      </p:sp>
      <p:sp>
        <p:nvSpPr>
          <p:cNvPr id="11" name="Google Shape;210;p12">
            <a:extLst>
              <a:ext uri="{FF2B5EF4-FFF2-40B4-BE49-F238E27FC236}">
                <a16:creationId xmlns:a16="http://schemas.microsoft.com/office/drawing/2014/main" id="{BE929407-9214-3151-C5E4-16C0CB914996}"/>
              </a:ext>
            </a:extLst>
          </p:cNvPr>
          <p:cNvSpPr txBox="1"/>
          <p:nvPr/>
        </p:nvSpPr>
        <p:spPr>
          <a:xfrm>
            <a:off x="2183569" y="1860160"/>
            <a:ext cx="1829694"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O" sz="2000" b="1">
                <a:solidFill>
                  <a:srgbClr val="38AA00"/>
                </a:solidFill>
                <a:latin typeface="Work Sans"/>
                <a:ea typeface="Work Sans"/>
                <a:cs typeface="Work Sans"/>
                <a:sym typeface="Work Sans"/>
              </a:rPr>
              <a:t>Tecnólogos</a:t>
            </a:r>
            <a:endParaRPr sz="2000" b="0" i="0" u="none" strike="noStrike" cap="none">
              <a:solidFill>
                <a:srgbClr val="38AA00"/>
              </a:solidFill>
              <a:latin typeface="Work Sans"/>
              <a:ea typeface="Work Sans"/>
              <a:cs typeface="Work Sans"/>
              <a:sym typeface="Work Sans"/>
            </a:endParaRPr>
          </a:p>
        </p:txBody>
      </p:sp>
      <p:sp>
        <p:nvSpPr>
          <p:cNvPr id="12" name="CuadroTexto 11">
            <a:extLst>
              <a:ext uri="{FF2B5EF4-FFF2-40B4-BE49-F238E27FC236}">
                <a16:creationId xmlns:a16="http://schemas.microsoft.com/office/drawing/2014/main" id="{2A83EA94-4D17-779E-C23F-0338553FD2F2}"/>
              </a:ext>
            </a:extLst>
          </p:cNvPr>
          <p:cNvSpPr txBox="1"/>
          <p:nvPr/>
        </p:nvSpPr>
        <p:spPr>
          <a:xfrm>
            <a:off x="4619403" y="5572913"/>
            <a:ext cx="3070578" cy="954107"/>
          </a:xfrm>
          <a:prstGeom prst="rect">
            <a:avLst/>
          </a:prstGeom>
          <a:noFill/>
        </p:spPr>
        <p:txBody>
          <a:bodyPr wrap="square" lIns="91440" tIns="45720" rIns="91440" bIns="45720" rtlCol="0" anchor="t">
            <a:spAutoFit/>
          </a:bodyPr>
          <a:lstStyle/>
          <a:p>
            <a:pPr algn="ctr"/>
            <a:r>
              <a:rPr lang="es-CO" b="1" i="1" dirty="0">
                <a:latin typeface="Work Sans"/>
              </a:rPr>
              <a:t>El cálculo de este tiempo, debe hacerse de acuerdo a la duración estipulada en el diseño curricular</a:t>
            </a:r>
          </a:p>
        </p:txBody>
      </p:sp>
    </p:spTree>
    <p:extLst>
      <p:ext uri="{BB962C8B-B14F-4D97-AF65-F5344CB8AC3E}">
        <p14:creationId xmlns:p14="http://schemas.microsoft.com/office/powerpoint/2010/main" val="117180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p:nvPr/>
        </p:nvSpPr>
        <p:spPr>
          <a:xfrm>
            <a:off x="1908974" y="2080510"/>
            <a:ext cx="8449276" cy="3170099"/>
          </a:xfrm>
          <a:prstGeom prst="rect">
            <a:avLst/>
          </a:prstGeom>
          <a:noFill/>
          <a:ln>
            <a:noFill/>
          </a:ln>
        </p:spPr>
        <p:txBody>
          <a:bodyPr spcFirstLastPara="1" wrap="square" lIns="91425" tIns="45700" rIns="91425" bIns="45700" anchor="t" anchorCtr="0">
            <a:noAutofit/>
          </a:bodyPr>
          <a:lstStyle/>
          <a:p>
            <a:pPr algn="ctr">
              <a:buSzPts val="5000"/>
            </a:pPr>
            <a:r>
              <a:rPr lang="es-CO" sz="5000" b="1" i="0" u="none" strike="noStrike" cap="none" dirty="0">
                <a:solidFill>
                  <a:srgbClr val="5E5C5D"/>
                </a:solidFill>
                <a:latin typeface="Work Sans"/>
                <a:ea typeface="Work Sans"/>
                <a:cs typeface="Work Sans"/>
                <a:sym typeface="Work Sans"/>
              </a:rPr>
              <a:t>¿Cómo verifico en </a:t>
            </a:r>
            <a:r>
              <a:rPr lang="es-CO" sz="5000" b="1" dirty="0" err="1">
                <a:solidFill>
                  <a:srgbClr val="5E5C5D"/>
                </a:solidFill>
                <a:latin typeface="Work Sans"/>
                <a:ea typeface="Work Sans"/>
                <a:cs typeface="Work Sans"/>
                <a:sym typeface="Work Sans"/>
              </a:rPr>
              <a:t>SOFÍAPlus</a:t>
            </a:r>
            <a:r>
              <a:rPr lang="es-CO" sz="5000" b="1" dirty="0">
                <a:solidFill>
                  <a:srgbClr val="5E5C5D"/>
                </a:solidFill>
                <a:latin typeface="Work Sans"/>
                <a:ea typeface="Work Sans"/>
                <a:cs typeface="Work Sans"/>
                <a:sym typeface="Work Sans"/>
              </a:rPr>
              <a:t>, </a:t>
            </a:r>
            <a:r>
              <a:rPr lang="es-CO" sz="5000" b="1" i="0" u="none" strike="noStrike" cap="none" dirty="0">
                <a:solidFill>
                  <a:srgbClr val="5E5C5D"/>
                </a:solidFill>
                <a:latin typeface="Work Sans"/>
                <a:ea typeface="Work Sans"/>
                <a:cs typeface="Work Sans"/>
                <a:sym typeface="Work Sans"/>
              </a:rPr>
              <a:t>el registro de la alternativa?</a:t>
            </a:r>
            <a:r>
              <a:rPr lang="es-CO" sz="5000" b="1" dirty="0">
                <a:solidFill>
                  <a:srgbClr val="5E5C5D"/>
                </a:solidFill>
                <a:latin typeface="Work Sans"/>
                <a:ea typeface="Work Sans"/>
                <a:cs typeface="Work Sans"/>
                <a:sym typeface="Work Sans"/>
              </a:rPr>
              <a:t> </a:t>
            </a:r>
            <a:endParaRPr sz="1400" b="0" i="0" u="none" strike="noStrike" cap="none" dirty="0">
              <a:solidFill>
                <a:srgbClr val="5E5C5D"/>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5000"/>
              <a:buFont typeface="Arial"/>
              <a:buNone/>
            </a:pPr>
            <a:endParaRPr sz="5000" b="1" i="0" u="none" strike="noStrike" cap="none" dirty="0">
              <a:solidFill>
                <a:srgbClr val="7F7F7F"/>
              </a:solidFill>
              <a:latin typeface="Josefin Sans"/>
              <a:ea typeface="Josefin Sans"/>
              <a:cs typeface="Josefin Sans"/>
              <a:sym typeface="Josefin Sans"/>
            </a:endParaRPr>
          </a:p>
        </p:txBody>
      </p:sp>
      <p:sp>
        <p:nvSpPr>
          <p:cNvPr id="227" name="Google Shape;227;p13"/>
          <p:cNvSpPr/>
          <p:nvPr/>
        </p:nvSpPr>
        <p:spPr>
          <a:xfrm>
            <a:off x="1711169" y="4853573"/>
            <a:ext cx="8844885" cy="144312"/>
          </a:xfrm>
          <a:prstGeom prst="rect">
            <a:avLst/>
          </a:prstGeom>
          <a:solidFill>
            <a:srgbClr val="38AA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2500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69CA5015-11A4-DD72-0252-BB0F4FD654EC}"/>
              </a:ext>
            </a:extLst>
          </p:cNvPr>
          <p:cNvPicPr>
            <a:picLocks noChangeAspect="1"/>
          </p:cNvPicPr>
          <p:nvPr/>
        </p:nvPicPr>
        <p:blipFill>
          <a:blip r:embed="rId3"/>
          <a:stretch>
            <a:fillRect/>
          </a:stretch>
        </p:blipFill>
        <p:spPr>
          <a:xfrm>
            <a:off x="9454551" y="5823193"/>
            <a:ext cx="2743200" cy="9913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6" name="Picture 6">
            <a:extLst>
              <a:ext uri="{FF2B5EF4-FFF2-40B4-BE49-F238E27FC236}">
                <a16:creationId xmlns:a16="http://schemas.microsoft.com/office/drawing/2014/main" id="{8CEDA3F0-88D2-4534-F2AE-1726C78BBA49}"/>
              </a:ext>
            </a:extLst>
          </p:cNvPr>
          <p:cNvPicPr>
            <a:picLocks noChangeAspect="1"/>
          </p:cNvPicPr>
          <p:nvPr/>
        </p:nvPicPr>
        <p:blipFill>
          <a:blip r:embed="rId3"/>
          <a:stretch>
            <a:fillRect/>
          </a:stretch>
        </p:blipFill>
        <p:spPr>
          <a:xfrm>
            <a:off x="253042" y="1503303"/>
            <a:ext cx="7962181" cy="5231622"/>
          </a:xfrm>
          <a:prstGeom prst="rect">
            <a:avLst/>
          </a:prstGeom>
        </p:spPr>
      </p:pic>
      <p:sp>
        <p:nvSpPr>
          <p:cNvPr id="3" name="TextBox 2">
            <a:extLst>
              <a:ext uri="{FF2B5EF4-FFF2-40B4-BE49-F238E27FC236}">
                <a16:creationId xmlns:a16="http://schemas.microsoft.com/office/drawing/2014/main" id="{0484FD9D-29AF-E280-C38F-ACDC46FC5A5E}"/>
              </a:ext>
            </a:extLst>
          </p:cNvPr>
          <p:cNvSpPr txBox="1"/>
          <p:nvPr/>
        </p:nvSpPr>
        <p:spPr>
          <a:xfrm>
            <a:off x="5342627" y="1848929"/>
            <a:ext cx="587746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0C0"/>
                </a:solidFill>
                <a:hlinkClick r:id="rId4"/>
              </a:rPr>
              <a:t>https://www.youtube.com/watch?v=qu1oAddXJqM</a:t>
            </a:r>
            <a:endParaRPr lang="en-US" sz="2800" b="1" dirty="0">
              <a:solidFill>
                <a:srgbClr val="0070C0"/>
              </a:solidFill>
            </a:endParaRPr>
          </a:p>
          <a:p>
            <a:endParaRPr lang="en-US" sz="2800" b="1" dirty="0">
              <a:solidFill>
                <a:srgbClr val="0070C0"/>
              </a:solidFill>
            </a:endParaRPr>
          </a:p>
        </p:txBody>
      </p:sp>
      <p:pic>
        <p:nvPicPr>
          <p:cNvPr id="2" name="Imagen 1">
            <a:extLst>
              <a:ext uri="{FF2B5EF4-FFF2-40B4-BE49-F238E27FC236}">
                <a16:creationId xmlns:a16="http://schemas.microsoft.com/office/drawing/2014/main" id="{1AC60740-A1C1-F5D7-08AA-983E419BDA48}"/>
              </a:ext>
            </a:extLst>
          </p:cNvPr>
          <p:cNvPicPr>
            <a:picLocks noChangeAspect="1"/>
          </p:cNvPicPr>
          <p:nvPr/>
        </p:nvPicPr>
        <p:blipFill>
          <a:blip r:embed="rId5"/>
          <a:stretch>
            <a:fillRect/>
          </a:stretch>
        </p:blipFill>
        <p:spPr>
          <a:xfrm>
            <a:off x="9368287" y="5823193"/>
            <a:ext cx="2743200" cy="991312"/>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0239B14884FBB46AB47CE62E6B5D997" ma:contentTypeVersion="24" ma:contentTypeDescription="Crear nuevo documento." ma:contentTypeScope="" ma:versionID="9cceea161467e9937048645b52beb732">
  <xsd:schema xmlns:xsd="http://www.w3.org/2001/XMLSchema" xmlns:xs="http://www.w3.org/2001/XMLSchema" xmlns:p="http://schemas.microsoft.com/office/2006/metadata/properties" xmlns:ns1="http://schemas.microsoft.com/sharepoint/v3" xmlns:ns2="edbb1c21-1b45-407e-8894-c97732534993" xmlns:ns3="41dd0a9e-964d-48c8-9389-7445c2a187f7" targetNamespace="http://schemas.microsoft.com/office/2006/metadata/properties" ma:root="true" ma:fieldsID="ec4adf18d12104a364fbb5a4b0ef5c6a" ns1:_="" ns2:_="" ns3:_="">
    <xsd:import namespace="http://schemas.microsoft.com/sharepoint/v3"/>
    <xsd:import namespace="edbb1c21-1b45-407e-8894-c97732534993"/>
    <xsd:import namespace="41dd0a9e-964d-48c8-9389-7445c2a187f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_Flow_SignoffStatus" minOccurs="0"/>
                <xsd:element ref="ns2:FechayHora" minOccurs="0"/>
                <xsd:element ref="ns2:lcf76f155ced4ddcb4097134ff3c332f" minOccurs="0"/>
                <xsd:element ref="ns3:TaxCatchAll"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element ref="ns2:MediaServiceBillingMetadata" minOccurs="0"/>
                <xsd:element ref="ns2:_x0031_01000547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Propiedades de la Directiva de cumplimiento unificado" ma:hidden="true" ma:internalName="_ip_UnifiedCompliancePolicyProperties">
      <xsd:simpleType>
        <xsd:restriction base="dms:Note"/>
      </xsd:simpleType>
    </xsd:element>
    <xsd:element name="_ip_UnifiedCompliancePolicyUIAction" ma:index="28"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bb1c21-1b45-407e-8894-c977325349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Flow_SignoffStatus" ma:index="20" nillable="true" ma:displayName="Estado de aprobación" ma:internalName="Estado_x0020_de_x0020_aprobaci_x00f3_n">
      <xsd:simpleType>
        <xsd:restriction base="dms:Text"/>
      </xsd:simpleType>
    </xsd:element>
    <xsd:element name="FechayHora" ma:index="21" nillable="true" ma:displayName="Fecha y Hora" ma:description="Fecha y Hora" ma:format="DateTime" ma:internalName="FechayHora">
      <xsd:simpleType>
        <xsd:restriction base="dms:DateTime"/>
      </xsd:simpleType>
    </xsd:element>
    <xsd:element name="lcf76f155ced4ddcb4097134ff3c332f" ma:index="23" nillable="true" ma:taxonomy="true" ma:internalName="lcf76f155ced4ddcb4097134ff3c332f" ma:taxonomyFieldName="MediaServiceImageTags" ma:displayName="Etiquetas de imagen"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element name="_x0031_010005470" ma:index="31" nillable="true" ma:displayName="1010005470" ma:format="Dropdown" ma:list="UserInfo" ma:SharePointGroup="0" ma:internalName="_x0031_010005470">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1dd0a9e-964d-48c8-9389-7445c2a187f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4" nillable="true" ma:displayName="Taxonomy Catch All Column" ma:hidden="true" ma:list="{df955bbf-853c-4bfd-87ed-1b9a3029639f}" ma:internalName="TaxCatchAll" ma:showField="CatchAllData" ma:web="41dd0a9e-964d-48c8-9389-7445c2a187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41dd0a9e-964d-48c8-9389-7445c2a187f7" xsi:nil="true"/>
    <lcf76f155ced4ddcb4097134ff3c332f xmlns="edbb1c21-1b45-407e-8894-c97732534993">
      <Terms xmlns="http://schemas.microsoft.com/office/infopath/2007/PartnerControls"/>
    </lcf76f155ced4ddcb4097134ff3c332f>
    <_Flow_SignoffStatus xmlns="edbb1c21-1b45-407e-8894-c97732534993" xsi:nil="true"/>
    <_ip_UnifiedCompliancePolicyProperties xmlns="http://schemas.microsoft.com/sharepoint/v3" xsi:nil="true"/>
    <FechayHora xmlns="edbb1c21-1b45-407e-8894-c97732534993" xsi:nil="true"/>
    <_x0031_010005470 xmlns="edbb1c21-1b45-407e-8894-c97732534993">
      <UserInfo>
        <DisplayName/>
        <AccountId xsi:nil="true"/>
        <AccountType/>
      </UserInfo>
    </_x0031_01000547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59C61F-CB73-47A0-B30C-D724754D6978}"/>
</file>

<file path=customXml/itemProps2.xml><?xml version="1.0" encoding="utf-8"?>
<ds:datastoreItem xmlns:ds="http://schemas.openxmlformats.org/officeDocument/2006/customXml" ds:itemID="{0A52AA9D-3F19-4591-826F-B6063402E70B}">
  <ds:schemaRefs>
    <ds:schemaRef ds:uri="http://schemas.microsoft.com/office/2006/metadata/properties"/>
    <ds:schemaRef ds:uri="http://schemas.microsoft.com/office/infopath/2007/PartnerControls"/>
    <ds:schemaRef ds:uri="http://schemas.microsoft.com/sharepoint/v3"/>
    <ds:schemaRef ds:uri="41dd0a9e-964d-48c8-9389-7445c2a187f7"/>
    <ds:schemaRef ds:uri="edbb1c21-1b45-407e-8894-c97732534993"/>
  </ds:schemaRefs>
</ds:datastoreItem>
</file>

<file path=customXml/itemProps3.xml><?xml version="1.0" encoding="utf-8"?>
<ds:datastoreItem xmlns:ds="http://schemas.openxmlformats.org/officeDocument/2006/customXml" ds:itemID="{98C07D6F-3EC5-4679-92DF-4199FFBC4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854</TotalTime>
  <Words>2257</Words>
  <Application>Microsoft Office PowerPoint</Application>
  <PresentationFormat>Panorámica</PresentationFormat>
  <Paragraphs>206</Paragraphs>
  <Slides>22</Slides>
  <Notes>14</Notes>
  <HiddenSlides>0</HiddenSlides>
  <MMClips>0</MMClips>
  <ScaleCrop>false</ScaleCrop>
  <HeadingPairs>
    <vt:vector size="4" baseType="variant">
      <vt:variant>
        <vt:lpstr>Tema</vt:lpstr>
      </vt:variant>
      <vt:variant>
        <vt:i4>1</vt:i4>
      </vt:variant>
      <vt:variant>
        <vt:lpstr>Títulos de diapositiva</vt:lpstr>
      </vt:variant>
      <vt:variant>
        <vt:i4>22</vt:i4>
      </vt:variant>
    </vt:vector>
  </HeadingPairs>
  <TitlesOfParts>
    <vt:vector size="23"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¿Cuáles alternativas de etapa productiva, puedo realizar si resido en el  exterior? </vt:lpstr>
      <vt:lpstr>¿Cuáles alternativas de etapa productiva, puedo realizar si resido  en el exterior?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yuly Avila</dc:creator>
  <cp:lastModifiedBy>yuly Avila</cp:lastModifiedBy>
  <cp:revision>47</cp:revision>
  <dcterms:created xsi:type="dcterms:W3CDTF">2025-03-18T20:17:56Z</dcterms:created>
  <dcterms:modified xsi:type="dcterms:W3CDTF">2025-04-11T00:08:47Z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0x01010080239B14884FBB46AB47CE62E6B5D997</vt:lpwstr>
  </property>
  <property fmtid="{D5CDD505-2E9C-101B-9397-08002B2CF9AE}" pid="3" name="MSIP_Label_fc111285-cafa-4fc9-8a9a-bd902089b24f_Enabled">
    <vt:lpwstr>true</vt:lpwstr>
  </property>
  <property fmtid="{D5CDD505-2E9C-101B-9397-08002B2CF9AE}" pid="4" name="MSIP_Label_fc111285-cafa-4fc9-8a9a-bd902089b24f_SetDate">
    <vt:lpwstr>2025-04-11T00:08:46Z</vt:lpwstr>
  </property>
  <property fmtid="{D5CDD505-2E9C-101B-9397-08002B2CF9AE}" pid="5" name="MSIP_Label_fc111285-cafa-4fc9-8a9a-bd902089b24f_Method">
    <vt:lpwstr>Privileged</vt:lpwstr>
  </property>
  <property fmtid="{D5CDD505-2E9C-101B-9397-08002B2CF9AE}" pid="6" name="MSIP_Label_fc111285-cafa-4fc9-8a9a-bd902089b24f_Name">
    <vt:lpwstr>Public</vt:lpwstr>
  </property>
  <property fmtid="{D5CDD505-2E9C-101B-9397-08002B2CF9AE}" pid="7" name="MSIP_Label_fc111285-cafa-4fc9-8a9a-bd902089b24f_SiteId">
    <vt:lpwstr>cbc2c381-2f2e-4d93-91d1-506c9316ace7</vt:lpwstr>
  </property>
  <property fmtid="{D5CDD505-2E9C-101B-9397-08002B2CF9AE}" pid="8" name="MSIP_Label_fc111285-cafa-4fc9-8a9a-bd902089b24f_ActionId">
    <vt:lpwstr>995833e8-6f69-42dc-8d4e-77898ec6460e</vt:lpwstr>
  </property>
  <property fmtid="{D5CDD505-2E9C-101B-9397-08002B2CF9AE}" pid="9" name="MSIP_Label_fc111285-cafa-4fc9-8a9a-bd902089b24f_ContentBits">
    <vt:lpwstr>0</vt:lpwstr>
  </property>
  <property fmtid="{D5CDD505-2E9C-101B-9397-08002B2CF9AE}" pid="10" name="MSIP_Label_fc111285-cafa-4fc9-8a9a-bd902089b24f_Tag">
    <vt:lpwstr>10, 0, 1, 2</vt:lpwstr>
  </property>
  <property fmtid="{D5CDD505-2E9C-101B-9397-08002B2CF9AE}" pid="11" name="MediaServiceImageTags">
    <vt:lpwstr/>
  </property>
</Properties>
</file>